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327" r:id="rId3"/>
    <p:sldId id="328" r:id="rId4"/>
    <p:sldId id="329" r:id="rId5"/>
    <p:sldId id="330" r:id="rId6"/>
    <p:sldId id="259" r:id="rId7"/>
    <p:sldId id="300" r:id="rId8"/>
    <p:sldId id="334" r:id="rId9"/>
    <p:sldId id="303" r:id="rId10"/>
    <p:sldId id="301" r:id="rId11"/>
    <p:sldId id="332" r:id="rId12"/>
    <p:sldId id="333" r:id="rId13"/>
    <p:sldId id="309" r:id="rId14"/>
    <p:sldId id="316" r:id="rId15"/>
    <p:sldId id="265" r:id="rId16"/>
    <p:sldId id="310" r:id="rId17"/>
    <p:sldId id="311" r:id="rId18"/>
    <p:sldId id="313" r:id="rId19"/>
    <p:sldId id="312" r:id="rId20"/>
    <p:sldId id="267" r:id="rId21"/>
    <p:sldId id="306" r:id="rId22"/>
    <p:sldId id="268" r:id="rId23"/>
    <p:sldId id="308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15" r:id="rId32"/>
    <p:sldId id="324" r:id="rId33"/>
    <p:sldId id="325" r:id="rId34"/>
    <p:sldId id="297" r:id="rId35"/>
    <p:sldId id="295" r:id="rId36"/>
  </p:sldIdLst>
  <p:sldSz cx="14630400" cy="8229600"/>
  <p:notesSz cx="14630400" cy="8229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74"/>
  </p:normalViewPr>
  <p:slideViewPr>
    <p:cSldViewPr>
      <p:cViewPr varScale="1">
        <p:scale>
          <a:sx n="84" d="100"/>
          <a:sy n="84" d="100"/>
        </p:scale>
        <p:origin x="216" y="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6A745E-C8D8-814A-B314-30CFE521A9C3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5050" y="1028700"/>
            <a:ext cx="494030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A5A10-3F2A-C14C-ABF8-6D121294A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5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A5A10-3F2A-C14C-ABF8-6D121294AF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50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A5A10-3F2A-C14C-ABF8-6D121294AF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51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A5A10-3F2A-C14C-ABF8-6D121294AF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80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A5A10-3F2A-C14C-ABF8-6D121294AF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12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A5A10-3F2A-C14C-ABF8-6D121294AF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66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A5A10-3F2A-C14C-ABF8-6D121294AF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4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A5A10-3F2A-C14C-ABF8-6D121294AF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9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1728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EFEFE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EFEFE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4182" y="1867611"/>
            <a:ext cx="5669280" cy="5162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EFEFE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EFEFE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4182" y="365201"/>
            <a:ext cx="13502005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EFEFE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19398" y="1992884"/>
            <a:ext cx="11002010" cy="4965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9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0" Type="http://schemas.openxmlformats.org/officeDocument/2006/relationships/image" Target="../media/image37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atteryarchive.or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gunnar.david@tuhh.de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1D36BB95-26B7-CBA3-11FE-C9FD321AE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304800"/>
            <a:ext cx="1925120" cy="1045280"/>
          </a:xfrm>
          <a:prstGeom prst="rect">
            <a:avLst/>
          </a:prstGeom>
        </p:spPr>
      </p:pic>
      <p:sp>
        <p:nvSpPr>
          <p:cNvPr id="7" name="object 12">
            <a:extLst>
              <a:ext uri="{FF2B5EF4-FFF2-40B4-BE49-F238E27FC236}">
                <a16:creationId xmlns:a16="http://schemas.microsoft.com/office/drawing/2014/main" id="{7D3BA667-BD54-61E0-668A-0FBEFADD0E5C}"/>
              </a:ext>
            </a:extLst>
          </p:cNvPr>
          <p:cNvSpPr txBox="1">
            <a:spLocks/>
          </p:cNvSpPr>
          <p:nvPr/>
        </p:nvSpPr>
        <p:spPr>
          <a:xfrm>
            <a:off x="685800" y="2362200"/>
            <a:ext cx="6409527" cy="1522853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>
            <a:lvl1pPr>
              <a:defRPr sz="4800" b="0" i="0">
                <a:solidFill>
                  <a:srgbClr val="EFEFEF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R="5080"/>
            <a:r>
              <a:rPr lang="en-AU" sz="6000" spc="-120" dirty="0">
                <a:solidFill>
                  <a:srgbClr val="FFFFFF"/>
                </a:solidFill>
              </a:rPr>
              <a:t>Ironhack</a:t>
            </a:r>
          </a:p>
          <a:p>
            <a:pPr marR="5080"/>
            <a:r>
              <a:rPr lang="en-AU" sz="3200" spc="-1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Project</a:t>
            </a:r>
            <a:endParaRPr lang="en-AU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45657D2-E70E-2B22-F723-2BAAAB457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413015"/>
            <a:ext cx="1546985" cy="1675253"/>
          </a:xfrm>
          <a:prstGeom prst="rect">
            <a:avLst/>
          </a:prstGeom>
        </p:spPr>
      </p:pic>
      <p:sp>
        <p:nvSpPr>
          <p:cNvPr id="9" name="object 12">
            <a:extLst>
              <a:ext uri="{FF2B5EF4-FFF2-40B4-BE49-F238E27FC236}">
                <a16:creationId xmlns:a16="http://schemas.microsoft.com/office/drawing/2014/main" id="{98CBA493-A534-6509-DD8A-C8C9649515D2}"/>
              </a:ext>
            </a:extLst>
          </p:cNvPr>
          <p:cNvSpPr txBox="1">
            <a:spLocks/>
          </p:cNvSpPr>
          <p:nvPr/>
        </p:nvSpPr>
        <p:spPr>
          <a:xfrm>
            <a:off x="493268" y="5181600"/>
            <a:ext cx="12155932" cy="850874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lang="en-US" sz="5400" spc="-120" dirty="0">
                <a:solidFill>
                  <a:srgbClr val="FFFFFF"/>
                </a:solidFill>
              </a:rPr>
              <a:t>Vehicle Fleet Preventative Maintenance</a:t>
            </a:r>
            <a:endParaRPr lang="en-US"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182" y="365201"/>
            <a:ext cx="1320657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30" dirty="0"/>
              <a:t>Electrical Vehicles will triple in EU in next 3 years </a:t>
            </a:r>
            <a:endParaRPr spc="-1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EE06EAA-027B-D0A5-55FA-7DA2EB23C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990600"/>
            <a:ext cx="6614160" cy="407138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20A4D65-B355-4FCE-1EB5-BF947C957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2" y="1795954"/>
            <a:ext cx="6179453" cy="3069231"/>
          </a:xfrm>
          <a:prstGeom prst="rect">
            <a:avLst/>
          </a:prstGeom>
        </p:spPr>
      </p:pic>
      <p:sp>
        <p:nvSpPr>
          <p:cNvPr id="3" name="Lightning Bolt 2">
            <a:extLst>
              <a:ext uri="{FF2B5EF4-FFF2-40B4-BE49-F238E27FC236}">
                <a16:creationId xmlns:a16="http://schemas.microsoft.com/office/drawing/2014/main" id="{6EB3677B-5BD8-CD84-3D97-8EFB46BDA7F1}"/>
              </a:ext>
            </a:extLst>
          </p:cNvPr>
          <p:cNvSpPr/>
          <p:nvPr/>
        </p:nvSpPr>
        <p:spPr>
          <a:xfrm>
            <a:off x="8153400" y="4147583"/>
            <a:ext cx="914400" cy="914400"/>
          </a:xfrm>
          <a:prstGeom prst="lightningBolt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3311FBE4-B1D8-B5F0-8BEE-C2EF2CD5CEBB}"/>
              </a:ext>
            </a:extLst>
          </p:cNvPr>
          <p:cNvSpPr/>
          <p:nvPr/>
        </p:nvSpPr>
        <p:spPr>
          <a:xfrm>
            <a:off x="6112061" y="4114800"/>
            <a:ext cx="1638534" cy="914399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23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82CB98-7465-FE46-89BE-513A5FB2B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Cost of Ownership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2F88C7-6CA9-84A0-8992-B9F4E56AF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24000"/>
            <a:ext cx="10855880" cy="5181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513E57-DD04-9F6F-0977-EF533D3B27DB}"/>
              </a:ext>
            </a:extLst>
          </p:cNvPr>
          <p:cNvSpPr/>
          <p:nvPr/>
        </p:nvSpPr>
        <p:spPr>
          <a:xfrm>
            <a:off x="7315200" y="3429000"/>
            <a:ext cx="9906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8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82CB98-7465-FE46-89BE-513A5FB2B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13502005" cy="1477328"/>
          </a:xfrm>
        </p:spPr>
        <p:txBody>
          <a:bodyPr/>
          <a:lstStyle/>
          <a:p>
            <a:pPr algn="ctr"/>
            <a:r>
              <a:rPr lang="en-US" dirty="0"/>
              <a:t>Vehicle downtime cost range between </a:t>
            </a:r>
            <a:br>
              <a:rPr lang="en-US" dirty="0"/>
            </a:br>
            <a:r>
              <a:rPr lang="en-US" b="1" dirty="0"/>
              <a:t>$488 to $760 on average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9814D5-11EB-2ED4-D184-26CCF00F4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362200"/>
            <a:ext cx="796671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6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object 12">
            <a:extLst>
              <a:ext uri="{FF2B5EF4-FFF2-40B4-BE49-F238E27FC236}">
                <a16:creationId xmlns:a16="http://schemas.microsoft.com/office/drawing/2014/main" id="{2D63F29A-498A-B82E-5EE7-A2249970C214}"/>
              </a:ext>
            </a:extLst>
          </p:cNvPr>
          <p:cNvSpPr txBox="1">
            <a:spLocks/>
          </p:cNvSpPr>
          <p:nvPr/>
        </p:nvSpPr>
        <p:spPr>
          <a:xfrm>
            <a:off x="548638" y="3555543"/>
            <a:ext cx="11567161" cy="88832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lang="en-AU" sz="6600" b="1" spc="-120" dirty="0" err="1">
                <a:solidFill>
                  <a:srgbClr val="FFFFFF"/>
                </a:solidFill>
              </a:rPr>
              <a:t>PdM</a:t>
            </a:r>
            <a:r>
              <a:rPr lang="en-AU" sz="6600" b="1" spc="-120" dirty="0">
                <a:solidFill>
                  <a:srgbClr val="FFFFFF"/>
                </a:solidFill>
              </a:rPr>
              <a:t> product solution I – ICE’s</a:t>
            </a:r>
            <a:endParaRPr lang="en-AU" sz="6600" b="1" dirty="0"/>
          </a:p>
        </p:txBody>
      </p: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64977CA7-64D6-0EF5-2A3A-653AAF35D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202" y="7070947"/>
            <a:ext cx="1557630" cy="845744"/>
          </a:xfrm>
          <a:prstGeom prst="rect">
            <a:avLst/>
          </a:prstGeom>
        </p:spPr>
      </p:pic>
      <p:sp>
        <p:nvSpPr>
          <p:cNvPr id="15" name="object 17">
            <a:extLst>
              <a:ext uri="{FF2B5EF4-FFF2-40B4-BE49-F238E27FC236}">
                <a16:creationId xmlns:a16="http://schemas.microsoft.com/office/drawing/2014/main" id="{76155A72-8243-C4AA-A4F9-86A38230B6FB}"/>
              </a:ext>
            </a:extLst>
          </p:cNvPr>
          <p:cNvSpPr txBox="1"/>
          <p:nvPr/>
        </p:nvSpPr>
        <p:spPr>
          <a:xfrm>
            <a:off x="6471961" y="7535528"/>
            <a:ext cx="168647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C00000"/>
                </a:solidFill>
                <a:latin typeface="Segoe UI"/>
                <a:cs typeface="Segoe UI"/>
              </a:rPr>
              <a:t>CONFIDENTIAL</a:t>
            </a:r>
            <a:endParaRPr sz="1600" dirty="0">
              <a:latin typeface="Segoe UI"/>
              <a:cs typeface="Segoe UI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D178D274-DA64-E459-523E-2F1A103E99E2}"/>
              </a:ext>
            </a:extLst>
          </p:cNvPr>
          <p:cNvSpPr txBox="1">
            <a:spLocks/>
          </p:cNvSpPr>
          <p:nvPr/>
        </p:nvSpPr>
        <p:spPr>
          <a:xfrm>
            <a:off x="493268" y="7013843"/>
            <a:ext cx="2969133" cy="845744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>
            <a:lvl1pPr>
              <a:defRPr sz="4800" b="0" i="0">
                <a:solidFill>
                  <a:srgbClr val="EFEFEF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R="5080"/>
            <a:r>
              <a:rPr lang="en-AU" sz="3200" spc="-120" dirty="0">
                <a:solidFill>
                  <a:srgbClr val="FFFFFF"/>
                </a:solidFill>
              </a:rPr>
              <a:t>Ironhack</a:t>
            </a:r>
          </a:p>
          <a:p>
            <a:pPr marR="5080"/>
            <a:r>
              <a:rPr lang="en-AU" sz="1400" spc="-1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Project</a:t>
            </a:r>
            <a:endParaRPr lang="en-A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257E41A5-D49F-3F7B-C8AA-4EE30D61E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34" y="7006482"/>
            <a:ext cx="917766" cy="99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12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182" y="365201"/>
            <a:ext cx="58674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Smart</a:t>
            </a:r>
            <a:r>
              <a:rPr spc="-400" dirty="0"/>
              <a:t> </a:t>
            </a:r>
            <a:r>
              <a:rPr spc="-160" dirty="0"/>
              <a:t>product</a:t>
            </a:r>
            <a:r>
              <a:rPr spc="-400" dirty="0"/>
              <a:t> </a:t>
            </a:r>
            <a:r>
              <a:rPr lang="en-US" spc="-100" dirty="0"/>
              <a:t>need</a:t>
            </a:r>
            <a:endParaRPr spc="-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900F7-5F29-5EBD-BD9C-5B0D9D7A5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371600"/>
            <a:ext cx="9296400" cy="620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9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D136213-2BC1-E560-657E-2B944A43F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206" y="4114800"/>
            <a:ext cx="4608594" cy="3001255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182" y="365201"/>
            <a:ext cx="58674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Smart</a:t>
            </a:r>
            <a:r>
              <a:rPr spc="-400" dirty="0"/>
              <a:t> </a:t>
            </a:r>
            <a:r>
              <a:rPr spc="-160" dirty="0"/>
              <a:t>product</a:t>
            </a:r>
            <a:r>
              <a:rPr spc="-400" dirty="0"/>
              <a:t> </a:t>
            </a:r>
            <a:r>
              <a:rPr spc="-100"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3877" y="1485137"/>
            <a:ext cx="13208635" cy="297248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75"/>
              </a:spcBef>
            </a:pP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sz="3200" spc="-2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smart</a:t>
            </a:r>
            <a:r>
              <a:rPr sz="3200" spc="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product</a:t>
            </a:r>
            <a:r>
              <a:rPr sz="3200" spc="3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solution</a:t>
            </a:r>
            <a:r>
              <a:rPr sz="3200" spc="3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is</a:t>
            </a:r>
            <a:r>
              <a:rPr sz="3200" spc="-3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a</a:t>
            </a:r>
            <a:r>
              <a:rPr sz="3200" spc="-2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deployable</a:t>
            </a:r>
            <a:r>
              <a:rPr sz="3200" spc="2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spc="-35" dirty="0">
                <a:solidFill>
                  <a:srgbClr val="EFEFEF"/>
                </a:solidFill>
                <a:latin typeface="Trebuchet MS"/>
                <a:cs typeface="Trebuchet MS"/>
              </a:rPr>
              <a:t>reference</a:t>
            </a:r>
            <a:r>
              <a:rPr sz="3200" spc="-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rgbClr val="EFEFEF"/>
                </a:solidFill>
                <a:latin typeface="Trebuchet MS"/>
                <a:cs typeface="Trebuchet MS"/>
              </a:rPr>
              <a:t>architecture 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demonstrating</a:t>
            </a:r>
            <a:r>
              <a:rPr sz="3200" spc="3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sz="3200" spc="-3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spc="-105" dirty="0">
                <a:solidFill>
                  <a:srgbClr val="EFEFEF"/>
                </a:solidFill>
                <a:latin typeface="Trebuchet MS"/>
                <a:cs typeface="Trebuchet MS"/>
              </a:rPr>
              <a:t>“</a:t>
            </a:r>
            <a:r>
              <a:rPr sz="3200" b="1" u="sng" spc="-105" dirty="0">
                <a:solidFill>
                  <a:srgbClr val="EFEFEF"/>
                </a:solidFill>
                <a:uFill>
                  <a:solidFill>
                    <a:srgbClr val="EFEFEF"/>
                  </a:solidFill>
                </a:uFill>
                <a:latin typeface="Trebuchet MS"/>
                <a:cs typeface="Trebuchet MS"/>
              </a:rPr>
              <a:t>art</a:t>
            </a:r>
            <a:r>
              <a:rPr sz="3200" b="1" u="sng" spc="-40" dirty="0">
                <a:solidFill>
                  <a:srgbClr val="EFEFEF"/>
                </a:solidFill>
                <a:uFill>
                  <a:solidFill>
                    <a:srgbClr val="EFEFEF"/>
                  </a:solidFill>
                </a:uFill>
                <a:latin typeface="Trebuchet MS"/>
                <a:cs typeface="Trebuchet MS"/>
              </a:rPr>
              <a:t> </a:t>
            </a:r>
            <a:r>
              <a:rPr sz="3200" b="1" u="sng" spc="55" dirty="0">
                <a:solidFill>
                  <a:srgbClr val="EFEFEF"/>
                </a:solidFill>
                <a:uFill>
                  <a:solidFill>
                    <a:srgbClr val="EFEFEF"/>
                  </a:solidFill>
                </a:uFill>
                <a:latin typeface="Trebuchet MS"/>
                <a:cs typeface="Trebuchet MS"/>
              </a:rPr>
              <a:t>of</a:t>
            </a:r>
            <a:r>
              <a:rPr sz="3200" b="1" u="sng" spc="-65" dirty="0">
                <a:solidFill>
                  <a:srgbClr val="EFEFEF"/>
                </a:solidFill>
                <a:uFill>
                  <a:solidFill>
                    <a:srgbClr val="EFEFEF"/>
                  </a:solidFill>
                </a:uFill>
                <a:latin typeface="Trebuchet MS"/>
                <a:cs typeface="Trebuchet MS"/>
              </a:rPr>
              <a:t> </a:t>
            </a:r>
            <a:r>
              <a:rPr sz="3200" b="1" u="sng" dirty="0">
                <a:solidFill>
                  <a:srgbClr val="EFEFEF"/>
                </a:solidFill>
                <a:uFill>
                  <a:solidFill>
                    <a:srgbClr val="EFEFEF"/>
                  </a:solidFill>
                </a:uFill>
                <a:latin typeface="Trebuchet MS"/>
                <a:cs typeface="Trebuchet MS"/>
              </a:rPr>
              <a:t>the</a:t>
            </a:r>
            <a:r>
              <a:rPr sz="3200" b="1" u="sng" spc="-15" dirty="0">
                <a:solidFill>
                  <a:srgbClr val="EFEFEF"/>
                </a:solidFill>
                <a:uFill>
                  <a:solidFill>
                    <a:srgbClr val="EFEFEF"/>
                  </a:solidFill>
                </a:uFill>
                <a:latin typeface="Trebuchet MS"/>
                <a:cs typeface="Trebuchet MS"/>
              </a:rPr>
              <a:t> </a:t>
            </a:r>
            <a:r>
              <a:rPr sz="3200" b="1" u="sng" dirty="0">
                <a:solidFill>
                  <a:srgbClr val="EFEFEF"/>
                </a:solidFill>
                <a:uFill>
                  <a:solidFill>
                    <a:srgbClr val="EFEFEF"/>
                  </a:solidFill>
                </a:uFill>
                <a:latin typeface="Trebuchet MS"/>
                <a:cs typeface="Trebuchet MS"/>
              </a:rPr>
              <a:t>possible</a:t>
            </a:r>
            <a:r>
              <a:rPr sz="3200" b="1" dirty="0">
                <a:solidFill>
                  <a:srgbClr val="EFEFEF"/>
                </a:solidFill>
                <a:latin typeface="Trebuchet MS"/>
                <a:cs typeface="Trebuchet MS"/>
              </a:rPr>
              <a:t>”</a:t>
            </a:r>
            <a:r>
              <a:rPr sz="3200" b="1" spc="-5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spc="65" dirty="0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sz="3200" spc="-2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spc="50" dirty="0">
                <a:solidFill>
                  <a:srgbClr val="EFEFEF"/>
                </a:solidFill>
                <a:latin typeface="Trebuchet MS"/>
                <a:cs typeface="Trebuchet MS"/>
              </a:rPr>
              <a:t>enabling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lang="en-US" sz="3200" dirty="0">
                <a:solidFill>
                  <a:srgbClr val="EFEFEF"/>
                </a:solidFill>
                <a:latin typeface="Trebuchet MS"/>
                <a:cs typeface="Trebuchet MS"/>
              </a:rPr>
              <a:t>vehicle fleet owners, dealerships and OEM manufactures</a:t>
            </a:r>
            <a:r>
              <a:rPr sz="3200" spc="-1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spc="-25" dirty="0">
                <a:solidFill>
                  <a:srgbClr val="EFEFEF"/>
                </a:solidFill>
                <a:latin typeface="Trebuchet MS"/>
                <a:cs typeface="Trebuchet MS"/>
              </a:rPr>
              <a:t>to 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jump-start</a:t>
            </a:r>
            <a:r>
              <a:rPr sz="3200" spc="4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development</a:t>
            </a:r>
            <a:r>
              <a:rPr sz="3200" spc="3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spc="55" dirty="0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sz="3200" spc="-1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innovative</a:t>
            </a:r>
            <a:r>
              <a:rPr sz="3200" spc="4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smart</a:t>
            </a:r>
            <a:r>
              <a:rPr sz="3200" spc="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product</a:t>
            </a:r>
            <a:r>
              <a:rPr sz="3200" spc="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rgbClr val="EFEFEF"/>
                </a:solidFill>
                <a:latin typeface="Trebuchet MS"/>
                <a:cs typeface="Trebuchet MS"/>
              </a:rPr>
              <a:t>services</a:t>
            </a:r>
            <a:r>
              <a:rPr lang="en-US" sz="3200" spc="-10" dirty="0">
                <a:solidFill>
                  <a:srgbClr val="EFEFEF"/>
                </a:solidFill>
                <a:latin typeface="Trebuchet MS"/>
                <a:cs typeface="Trebuchet MS"/>
              </a:rPr>
              <a:t>.</a:t>
            </a:r>
            <a:endParaRPr sz="3200" dirty="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1175"/>
              </a:spcBef>
              <a:buSzPct val="89062"/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Default</a:t>
            </a:r>
            <a:r>
              <a:rPr sz="3200" spc="-14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spc="-60" dirty="0">
                <a:solidFill>
                  <a:srgbClr val="EFEFEF"/>
                </a:solidFill>
                <a:latin typeface="Trebuchet MS"/>
                <a:cs typeface="Trebuchet MS"/>
              </a:rPr>
              <a:t>devices:</a:t>
            </a:r>
            <a:r>
              <a:rPr sz="3200" spc="-10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lang="en-US" sz="3200" spc="114" dirty="0">
                <a:solidFill>
                  <a:srgbClr val="EFEFEF"/>
                </a:solidFill>
                <a:latin typeface="Trebuchet MS"/>
                <a:cs typeface="Trebuchet MS"/>
              </a:rPr>
              <a:t>vehicle battery</a:t>
            </a:r>
            <a:r>
              <a:rPr sz="3200" spc="-12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spc="-25" dirty="0">
                <a:solidFill>
                  <a:srgbClr val="EFEFEF"/>
                </a:solidFill>
                <a:latin typeface="Trebuchet MS"/>
                <a:cs typeface="Trebuchet MS"/>
              </a:rPr>
              <a:t>(</a:t>
            </a:r>
            <a:r>
              <a:rPr lang="en-US" sz="3200" spc="-25" dirty="0">
                <a:solidFill>
                  <a:srgbClr val="EFEFEF"/>
                </a:solidFill>
                <a:latin typeface="Trebuchet MS"/>
                <a:cs typeface="Trebuchet MS"/>
              </a:rPr>
              <a:t>voltage</a:t>
            </a:r>
            <a:r>
              <a:rPr sz="3200" spc="-25" dirty="0">
                <a:solidFill>
                  <a:srgbClr val="EFEFEF"/>
                </a:solidFill>
                <a:latin typeface="Trebuchet MS"/>
                <a:cs typeface="Trebuchet MS"/>
              </a:rPr>
              <a:t>,</a:t>
            </a:r>
            <a:r>
              <a:rPr sz="3200" spc="-9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lang="en-US" sz="3200" spc="-30" dirty="0">
                <a:solidFill>
                  <a:srgbClr val="EFEFEF"/>
                </a:solidFill>
                <a:latin typeface="Trebuchet MS"/>
                <a:cs typeface="Trebuchet MS"/>
              </a:rPr>
              <a:t>current</a:t>
            </a:r>
            <a:r>
              <a:rPr sz="3200" spc="-30" dirty="0">
                <a:solidFill>
                  <a:srgbClr val="EFEFEF"/>
                </a:solidFill>
                <a:latin typeface="Trebuchet MS"/>
                <a:cs typeface="Trebuchet MS"/>
              </a:rPr>
              <a:t>,</a:t>
            </a:r>
            <a:r>
              <a:rPr sz="3200" spc="-13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lang="en-US" sz="3200" spc="65" dirty="0">
                <a:solidFill>
                  <a:srgbClr val="EFEFEF"/>
                </a:solidFill>
                <a:latin typeface="Trebuchet MS"/>
                <a:cs typeface="Trebuchet MS"/>
              </a:rPr>
              <a:t>SoC, outside temperature</a:t>
            </a:r>
            <a:r>
              <a:rPr sz="3200" spc="-10" dirty="0">
                <a:solidFill>
                  <a:srgbClr val="EFEFEF"/>
                </a:solidFill>
                <a:latin typeface="Trebuchet MS"/>
                <a:cs typeface="Trebuchet MS"/>
              </a:rPr>
              <a:t>)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7819" y="6806865"/>
            <a:ext cx="13208635" cy="1117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3700"/>
              </a:lnSpc>
              <a:spcBef>
                <a:spcPts val="95"/>
              </a:spcBef>
            </a:pPr>
            <a:r>
              <a:rPr sz="2800" spc="60" dirty="0">
                <a:solidFill>
                  <a:srgbClr val="EFEFEF"/>
                </a:solidFill>
                <a:latin typeface="Trebuchet MS"/>
                <a:cs typeface="Trebuchet MS"/>
              </a:rPr>
              <a:t>-</a:t>
            </a:r>
            <a:r>
              <a:rPr sz="2800" spc="-7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EFEFEF"/>
                </a:solidFill>
                <a:latin typeface="Trebuchet MS"/>
                <a:cs typeface="Trebuchet MS"/>
              </a:rPr>
              <a:t>Visit</a:t>
            </a:r>
            <a:r>
              <a:rPr sz="2800" spc="-10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lang="en-US" sz="2800" spc="65" dirty="0">
                <a:solidFill>
                  <a:srgbClr val="EFEFEF"/>
                </a:solidFill>
                <a:latin typeface="Trebuchet MS"/>
                <a:cs typeface="Trebuchet MS"/>
              </a:rPr>
              <a:t>my Vehicle Fleet PdM </a:t>
            </a:r>
            <a:r>
              <a:rPr lang="en-US" sz="2800" spc="-10" dirty="0">
                <a:solidFill>
                  <a:srgbClr val="EFEFEF"/>
                </a:solidFill>
                <a:latin typeface="Trebuchet MS"/>
                <a:cs typeface="Trebuchet MS"/>
              </a:rPr>
              <a:t>repo:</a:t>
            </a:r>
          </a:p>
          <a:p>
            <a:pPr marL="12700" marR="5080">
              <a:lnSpc>
                <a:spcPct val="133700"/>
              </a:lnSpc>
              <a:spcBef>
                <a:spcPts val="95"/>
              </a:spcBef>
            </a:pPr>
            <a:r>
              <a:rPr lang="en-AU" sz="2800" u="sng" spc="-10" dirty="0">
                <a:solidFill>
                  <a:srgbClr val="FB427A"/>
                </a:solidFill>
                <a:uFill>
                  <a:solidFill>
                    <a:srgbClr val="FB427A"/>
                  </a:solidFill>
                </a:uFill>
                <a:latin typeface="Trebuchet MS"/>
                <a:cs typeface="Trebuchet MS"/>
              </a:rPr>
              <a:t>https://</a:t>
            </a:r>
            <a:r>
              <a:rPr lang="en-AU" sz="2800" u="sng" spc="-10" dirty="0" err="1">
                <a:solidFill>
                  <a:srgbClr val="FB427A"/>
                </a:solidFill>
                <a:uFill>
                  <a:solidFill>
                    <a:srgbClr val="FB427A"/>
                  </a:solidFill>
                </a:uFill>
                <a:latin typeface="Trebuchet MS"/>
                <a:cs typeface="Trebuchet MS"/>
              </a:rPr>
              <a:t>github.com</a:t>
            </a:r>
            <a:r>
              <a:rPr lang="en-AU" sz="2800" u="sng" spc="-10" dirty="0">
                <a:solidFill>
                  <a:srgbClr val="FB427A"/>
                </a:solidFill>
                <a:uFill>
                  <a:solidFill>
                    <a:srgbClr val="FB427A"/>
                  </a:solidFill>
                </a:uFill>
                <a:latin typeface="Trebuchet MS"/>
                <a:cs typeface="Trebuchet MS"/>
              </a:rPr>
              <a:t>/Gunnar-D2810/Preventative-Maintenance-Fleet-Management</a:t>
            </a:r>
            <a:endParaRPr sz="2800" dirty="0">
              <a:latin typeface="Trebuchet MS"/>
              <a:cs typeface="Trebuchet M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EB408E-EA21-DBCB-D926-362223A5D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006" y="3755384"/>
            <a:ext cx="4131794" cy="27978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object 12">
            <a:extLst>
              <a:ext uri="{FF2B5EF4-FFF2-40B4-BE49-F238E27FC236}">
                <a16:creationId xmlns:a16="http://schemas.microsoft.com/office/drawing/2014/main" id="{2D63F29A-498A-B82E-5EE7-A2249970C214}"/>
              </a:ext>
            </a:extLst>
          </p:cNvPr>
          <p:cNvSpPr txBox="1">
            <a:spLocks/>
          </p:cNvSpPr>
          <p:nvPr/>
        </p:nvSpPr>
        <p:spPr>
          <a:xfrm>
            <a:off x="548638" y="3555543"/>
            <a:ext cx="11567161" cy="1632178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lang="en-AU" sz="6600" b="1" spc="-120" dirty="0">
                <a:solidFill>
                  <a:srgbClr val="FFFFFF"/>
                </a:solidFill>
              </a:rPr>
              <a:t>Introduction to preventative maintenance for ICE batteries</a:t>
            </a:r>
            <a:endParaRPr lang="en-AU" sz="6600" b="1" dirty="0"/>
          </a:p>
        </p:txBody>
      </p: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64977CA7-64D6-0EF5-2A3A-653AAF35D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202" y="7070947"/>
            <a:ext cx="1557630" cy="845744"/>
          </a:xfrm>
          <a:prstGeom prst="rect">
            <a:avLst/>
          </a:prstGeom>
        </p:spPr>
      </p:pic>
      <p:sp>
        <p:nvSpPr>
          <p:cNvPr id="15" name="object 17">
            <a:extLst>
              <a:ext uri="{FF2B5EF4-FFF2-40B4-BE49-F238E27FC236}">
                <a16:creationId xmlns:a16="http://schemas.microsoft.com/office/drawing/2014/main" id="{76155A72-8243-C4AA-A4F9-86A38230B6FB}"/>
              </a:ext>
            </a:extLst>
          </p:cNvPr>
          <p:cNvSpPr txBox="1"/>
          <p:nvPr/>
        </p:nvSpPr>
        <p:spPr>
          <a:xfrm>
            <a:off x="6471961" y="7535528"/>
            <a:ext cx="168647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C00000"/>
                </a:solidFill>
                <a:latin typeface="Segoe UI"/>
                <a:cs typeface="Segoe UI"/>
              </a:rPr>
              <a:t>CONFIDENTIAL</a:t>
            </a:r>
            <a:endParaRPr sz="1600" dirty="0">
              <a:latin typeface="Segoe UI"/>
              <a:cs typeface="Segoe UI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D178D274-DA64-E459-523E-2F1A103E99E2}"/>
              </a:ext>
            </a:extLst>
          </p:cNvPr>
          <p:cNvSpPr txBox="1">
            <a:spLocks/>
          </p:cNvSpPr>
          <p:nvPr/>
        </p:nvSpPr>
        <p:spPr>
          <a:xfrm>
            <a:off x="493268" y="7013843"/>
            <a:ext cx="2969133" cy="845744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>
            <a:lvl1pPr>
              <a:defRPr sz="4800" b="0" i="0">
                <a:solidFill>
                  <a:srgbClr val="EFEFEF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R="5080"/>
            <a:r>
              <a:rPr lang="en-AU" sz="3200" spc="-120" dirty="0">
                <a:solidFill>
                  <a:srgbClr val="FFFFFF"/>
                </a:solidFill>
              </a:rPr>
              <a:t>Ironhack</a:t>
            </a:r>
          </a:p>
          <a:p>
            <a:pPr marR="5080"/>
            <a:r>
              <a:rPr lang="en-AU" sz="1400" spc="-1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Project</a:t>
            </a:r>
            <a:endParaRPr lang="en-A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257E41A5-D49F-3F7B-C8AA-4EE30D61E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34" y="7006482"/>
            <a:ext cx="917766" cy="99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6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93268" y="365201"/>
            <a:ext cx="6090285" cy="141605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 marR="5080">
              <a:lnSpc>
                <a:spcPts val="5190"/>
              </a:lnSpc>
              <a:spcBef>
                <a:spcPts val="750"/>
              </a:spcBef>
            </a:pPr>
            <a:r>
              <a:rPr sz="4800" spc="405" dirty="0">
                <a:solidFill>
                  <a:srgbClr val="EFEFEF"/>
                </a:solidFill>
              </a:rPr>
              <a:t>M</a:t>
            </a:r>
            <a:r>
              <a:rPr sz="4800" spc="-200" dirty="0">
                <a:solidFill>
                  <a:srgbClr val="EFEFEF"/>
                </a:solidFill>
              </a:rPr>
              <a:t>a</a:t>
            </a:r>
            <a:r>
              <a:rPr sz="4800" spc="-434" dirty="0">
                <a:solidFill>
                  <a:srgbClr val="EFEFEF"/>
                </a:solidFill>
              </a:rPr>
              <a:t>i</a:t>
            </a:r>
            <a:r>
              <a:rPr sz="4800" spc="-10" dirty="0">
                <a:solidFill>
                  <a:srgbClr val="EFEFEF"/>
                </a:solidFill>
              </a:rPr>
              <a:t>n</a:t>
            </a:r>
            <a:r>
              <a:rPr sz="4800" spc="-295" dirty="0">
                <a:solidFill>
                  <a:srgbClr val="EFEFEF"/>
                </a:solidFill>
              </a:rPr>
              <a:t>t</a:t>
            </a:r>
            <a:r>
              <a:rPr sz="4800" spc="-250" dirty="0">
                <a:solidFill>
                  <a:srgbClr val="EFEFEF"/>
                </a:solidFill>
              </a:rPr>
              <a:t>e</a:t>
            </a:r>
            <a:r>
              <a:rPr sz="4800" spc="-10" dirty="0">
                <a:solidFill>
                  <a:srgbClr val="EFEFEF"/>
                </a:solidFill>
              </a:rPr>
              <a:t>n</a:t>
            </a:r>
            <a:r>
              <a:rPr sz="4800" spc="-200" dirty="0">
                <a:solidFill>
                  <a:srgbClr val="EFEFEF"/>
                </a:solidFill>
              </a:rPr>
              <a:t>a</a:t>
            </a:r>
            <a:r>
              <a:rPr sz="4800" spc="-10" dirty="0">
                <a:solidFill>
                  <a:srgbClr val="EFEFEF"/>
                </a:solidFill>
              </a:rPr>
              <a:t>n</a:t>
            </a:r>
            <a:r>
              <a:rPr sz="4800" spc="-340" dirty="0">
                <a:solidFill>
                  <a:srgbClr val="EFEFEF"/>
                </a:solidFill>
              </a:rPr>
              <a:t>c</a:t>
            </a:r>
            <a:r>
              <a:rPr sz="4800" spc="-250" dirty="0">
                <a:solidFill>
                  <a:srgbClr val="EFEFEF"/>
                </a:solidFill>
              </a:rPr>
              <a:t>e</a:t>
            </a:r>
            <a:r>
              <a:rPr sz="4800" spc="-735" dirty="0">
                <a:solidFill>
                  <a:srgbClr val="EFEFEF"/>
                </a:solidFill>
              </a:rPr>
              <a:t>:</a:t>
            </a:r>
            <a:r>
              <a:rPr sz="4800" spc="-484" dirty="0">
                <a:solidFill>
                  <a:srgbClr val="EFEFEF"/>
                </a:solidFill>
              </a:rPr>
              <a:t> </a:t>
            </a:r>
            <a:r>
              <a:rPr sz="4800" spc="-135" dirty="0">
                <a:solidFill>
                  <a:srgbClr val="EFEFEF"/>
                </a:solidFill>
              </a:rPr>
              <a:t>C</a:t>
            </a:r>
            <a:r>
              <a:rPr sz="4800" spc="35" dirty="0">
                <a:solidFill>
                  <a:srgbClr val="EFEFEF"/>
                </a:solidFill>
              </a:rPr>
              <a:t>o</a:t>
            </a:r>
            <a:r>
              <a:rPr sz="4800" spc="-335" dirty="0">
                <a:solidFill>
                  <a:srgbClr val="EFEFEF"/>
                </a:solidFill>
              </a:rPr>
              <a:t>rr</a:t>
            </a:r>
            <a:r>
              <a:rPr sz="4800" spc="-250" dirty="0">
                <a:solidFill>
                  <a:srgbClr val="EFEFEF"/>
                </a:solidFill>
              </a:rPr>
              <a:t>e</a:t>
            </a:r>
            <a:r>
              <a:rPr sz="4800" spc="-340" dirty="0">
                <a:solidFill>
                  <a:srgbClr val="EFEFEF"/>
                </a:solidFill>
              </a:rPr>
              <a:t>c</a:t>
            </a:r>
            <a:r>
              <a:rPr sz="4800" spc="-295" dirty="0">
                <a:solidFill>
                  <a:srgbClr val="EFEFEF"/>
                </a:solidFill>
              </a:rPr>
              <a:t>t</a:t>
            </a:r>
            <a:r>
              <a:rPr sz="4800" spc="-434" dirty="0">
                <a:solidFill>
                  <a:srgbClr val="EFEFEF"/>
                </a:solidFill>
              </a:rPr>
              <a:t>i</a:t>
            </a:r>
            <a:r>
              <a:rPr sz="4800" spc="-145" dirty="0">
                <a:solidFill>
                  <a:srgbClr val="EFEFEF"/>
                </a:solidFill>
              </a:rPr>
              <a:t>v</a:t>
            </a:r>
            <a:r>
              <a:rPr sz="4800" spc="-95" dirty="0">
                <a:solidFill>
                  <a:srgbClr val="EFEFEF"/>
                </a:solidFill>
              </a:rPr>
              <a:t>e  </a:t>
            </a:r>
            <a:r>
              <a:rPr sz="4800" spc="-145" dirty="0">
                <a:solidFill>
                  <a:srgbClr val="EFEFEF"/>
                </a:solidFill>
              </a:rPr>
              <a:t>v</a:t>
            </a:r>
            <a:r>
              <a:rPr sz="4800" spc="-250" dirty="0">
                <a:solidFill>
                  <a:srgbClr val="EFEFEF"/>
                </a:solidFill>
              </a:rPr>
              <a:t>e</a:t>
            </a:r>
            <a:r>
              <a:rPr sz="4800" spc="-335" dirty="0">
                <a:solidFill>
                  <a:srgbClr val="EFEFEF"/>
                </a:solidFill>
              </a:rPr>
              <a:t>r</a:t>
            </a:r>
            <a:r>
              <a:rPr sz="4800" spc="-50" dirty="0">
                <a:solidFill>
                  <a:srgbClr val="EFEFEF"/>
                </a:solidFill>
              </a:rPr>
              <a:t>s</a:t>
            </a:r>
            <a:r>
              <a:rPr sz="4800" spc="-85" dirty="0">
                <a:solidFill>
                  <a:srgbClr val="EFEFEF"/>
                </a:solidFill>
              </a:rPr>
              <a:t>u</a:t>
            </a:r>
            <a:r>
              <a:rPr sz="4800" spc="75" dirty="0">
                <a:solidFill>
                  <a:srgbClr val="EFEFEF"/>
                </a:solidFill>
              </a:rPr>
              <a:t>s</a:t>
            </a:r>
            <a:r>
              <a:rPr sz="4800" spc="-415" dirty="0">
                <a:solidFill>
                  <a:srgbClr val="EFEFEF"/>
                </a:solidFill>
              </a:rPr>
              <a:t> </a:t>
            </a:r>
            <a:r>
              <a:rPr sz="4800" spc="-35" dirty="0">
                <a:solidFill>
                  <a:srgbClr val="EFEFEF"/>
                </a:solidFill>
              </a:rPr>
              <a:t>p</a:t>
            </a:r>
            <a:r>
              <a:rPr sz="4800" spc="-335" dirty="0">
                <a:solidFill>
                  <a:srgbClr val="EFEFEF"/>
                </a:solidFill>
              </a:rPr>
              <a:t>r</a:t>
            </a:r>
            <a:r>
              <a:rPr sz="4800" spc="-250" dirty="0">
                <a:solidFill>
                  <a:srgbClr val="EFEFEF"/>
                </a:solidFill>
              </a:rPr>
              <a:t>e</a:t>
            </a:r>
            <a:r>
              <a:rPr sz="4800" spc="-145" dirty="0">
                <a:solidFill>
                  <a:srgbClr val="EFEFEF"/>
                </a:solidFill>
              </a:rPr>
              <a:t>v</a:t>
            </a:r>
            <a:r>
              <a:rPr sz="4800" spc="-250" dirty="0">
                <a:solidFill>
                  <a:srgbClr val="EFEFEF"/>
                </a:solidFill>
              </a:rPr>
              <a:t>e</a:t>
            </a:r>
            <a:r>
              <a:rPr sz="4800" spc="-15" dirty="0">
                <a:solidFill>
                  <a:srgbClr val="EFEFEF"/>
                </a:solidFill>
              </a:rPr>
              <a:t>n</a:t>
            </a:r>
            <a:r>
              <a:rPr sz="4800" spc="-295" dirty="0">
                <a:solidFill>
                  <a:srgbClr val="EFEFEF"/>
                </a:solidFill>
              </a:rPr>
              <a:t>t</a:t>
            </a:r>
            <a:r>
              <a:rPr sz="4800" spc="-200" dirty="0">
                <a:solidFill>
                  <a:srgbClr val="EFEFEF"/>
                </a:solidFill>
              </a:rPr>
              <a:t>a</a:t>
            </a:r>
            <a:r>
              <a:rPr sz="4800" spc="-295" dirty="0">
                <a:solidFill>
                  <a:srgbClr val="EFEFEF"/>
                </a:solidFill>
              </a:rPr>
              <a:t>t</a:t>
            </a:r>
            <a:r>
              <a:rPr sz="4800" spc="-434" dirty="0">
                <a:solidFill>
                  <a:srgbClr val="EFEFEF"/>
                </a:solidFill>
              </a:rPr>
              <a:t>i</a:t>
            </a:r>
            <a:r>
              <a:rPr sz="4800" spc="-145" dirty="0">
                <a:solidFill>
                  <a:srgbClr val="EFEFEF"/>
                </a:solidFill>
              </a:rPr>
              <a:t>v</a:t>
            </a:r>
            <a:r>
              <a:rPr sz="4800" spc="-135" dirty="0">
                <a:solidFill>
                  <a:srgbClr val="EFEFEF"/>
                </a:solidFill>
              </a:rPr>
              <a:t>e</a:t>
            </a:r>
            <a:endParaRPr sz="4800" dirty="0"/>
          </a:p>
        </p:txBody>
      </p:sp>
      <p:sp>
        <p:nvSpPr>
          <p:cNvPr id="14" name="object 14"/>
          <p:cNvSpPr txBox="1"/>
          <p:nvPr/>
        </p:nvSpPr>
        <p:spPr>
          <a:xfrm>
            <a:off x="493268" y="2357719"/>
            <a:ext cx="5126990" cy="2310130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230"/>
              </a:spcBef>
              <a:buSzPct val="89285"/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60" dirty="0">
                <a:solidFill>
                  <a:srgbClr val="EFEFEF"/>
                </a:solidFill>
                <a:latin typeface="Trebuchet MS"/>
                <a:cs typeface="Trebuchet MS"/>
              </a:rPr>
              <a:t>Oil</a:t>
            </a:r>
            <a:r>
              <a:rPr sz="2800" spc="-16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2800" spc="55" dirty="0">
                <a:solidFill>
                  <a:srgbClr val="EFEFEF"/>
                </a:solidFill>
                <a:latin typeface="Trebuchet MS"/>
                <a:cs typeface="Trebuchet MS"/>
              </a:rPr>
              <a:t>change</a:t>
            </a:r>
            <a:endParaRPr sz="280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1130"/>
              </a:spcBef>
              <a:buSzPct val="89285"/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95" dirty="0">
                <a:solidFill>
                  <a:srgbClr val="EFEFEF"/>
                </a:solidFill>
                <a:latin typeface="Trebuchet MS"/>
                <a:cs typeface="Trebuchet MS"/>
              </a:rPr>
              <a:t>Changing</a:t>
            </a:r>
            <a:r>
              <a:rPr sz="2800" spc="-18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rgbClr val="EFEFEF"/>
                </a:solidFill>
                <a:latin typeface="Trebuchet MS"/>
                <a:cs typeface="Trebuchet MS"/>
              </a:rPr>
              <a:t>a</a:t>
            </a:r>
            <a:r>
              <a:rPr sz="2800" spc="-11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EFEFEF"/>
                </a:solidFill>
                <a:latin typeface="Trebuchet MS"/>
                <a:cs typeface="Trebuchet MS"/>
              </a:rPr>
              <a:t>flat</a:t>
            </a:r>
            <a:r>
              <a:rPr sz="2800" spc="-13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2800" spc="-50" dirty="0">
                <a:solidFill>
                  <a:srgbClr val="EFEFEF"/>
                </a:solidFill>
                <a:latin typeface="Trebuchet MS"/>
                <a:cs typeface="Trebuchet MS"/>
              </a:rPr>
              <a:t>tire</a:t>
            </a:r>
            <a:endParaRPr sz="280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1130"/>
              </a:spcBef>
              <a:buSzPct val="89285"/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95" dirty="0">
                <a:solidFill>
                  <a:srgbClr val="EFEFEF"/>
                </a:solidFill>
                <a:latin typeface="Trebuchet MS"/>
                <a:cs typeface="Trebuchet MS"/>
              </a:rPr>
              <a:t>Changing</a:t>
            </a:r>
            <a:r>
              <a:rPr sz="2800" spc="-18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2800" spc="-25" dirty="0">
                <a:solidFill>
                  <a:srgbClr val="EFEFEF"/>
                </a:solidFill>
                <a:latin typeface="Trebuchet MS"/>
                <a:cs typeface="Trebuchet MS"/>
              </a:rPr>
              <a:t>tires</a:t>
            </a:r>
            <a:r>
              <a:rPr sz="2800" spc="-14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2800" spc="125" dirty="0">
                <a:solidFill>
                  <a:srgbClr val="EFEFEF"/>
                </a:solidFill>
                <a:latin typeface="Trebuchet MS"/>
                <a:cs typeface="Trebuchet MS"/>
              </a:rPr>
              <a:t>on</a:t>
            </a:r>
            <a:r>
              <a:rPr sz="2800" spc="-11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2800" spc="10" dirty="0">
                <a:solidFill>
                  <a:srgbClr val="EFEFEF"/>
                </a:solidFill>
                <a:latin typeface="Trebuchet MS"/>
                <a:cs typeface="Trebuchet MS"/>
              </a:rPr>
              <a:t>a</a:t>
            </a:r>
            <a:r>
              <a:rPr sz="2800" spc="-10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2800" spc="30" dirty="0">
                <a:solidFill>
                  <a:srgbClr val="EFEFEF"/>
                </a:solidFill>
                <a:latin typeface="Trebuchet MS"/>
                <a:cs typeface="Trebuchet MS"/>
              </a:rPr>
              <a:t>stock</a:t>
            </a:r>
            <a:r>
              <a:rPr sz="2800" spc="-14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EFEFEF"/>
                </a:solidFill>
                <a:latin typeface="Trebuchet MS"/>
                <a:cs typeface="Trebuchet MS"/>
              </a:rPr>
              <a:t>car</a:t>
            </a:r>
            <a:endParaRPr sz="280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1155"/>
              </a:spcBef>
              <a:buSzPct val="89285"/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30" dirty="0">
                <a:solidFill>
                  <a:srgbClr val="EFEFEF"/>
                </a:solidFill>
                <a:latin typeface="Trebuchet MS"/>
                <a:cs typeface="Trebuchet MS"/>
              </a:rPr>
              <a:t>Replacing</a:t>
            </a:r>
            <a:r>
              <a:rPr sz="2800" spc="-17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2800" spc="65" dirty="0">
                <a:solidFill>
                  <a:srgbClr val="EFEFEF"/>
                </a:solidFill>
                <a:latin typeface="Trebuchet MS"/>
                <a:cs typeface="Trebuchet MS"/>
              </a:rPr>
              <a:t>old</a:t>
            </a:r>
            <a:r>
              <a:rPr sz="2800" spc="-12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2800" spc="65" dirty="0">
                <a:solidFill>
                  <a:srgbClr val="EFEFEF"/>
                </a:solidFill>
                <a:latin typeface="Trebuchet MS"/>
                <a:cs typeface="Trebuchet MS"/>
              </a:rPr>
              <a:t>suspension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AEE2EF-3929-84A5-0131-7F355F26C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5" y="-304800"/>
            <a:ext cx="6090285" cy="913542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55223" y="3169920"/>
            <a:ext cx="2512060" cy="1946910"/>
            <a:chOff x="10555223" y="3169920"/>
            <a:chExt cx="2512060" cy="1946910"/>
          </a:xfrm>
        </p:grpSpPr>
        <p:sp>
          <p:nvSpPr>
            <p:cNvPr id="3" name="object 3"/>
            <p:cNvSpPr/>
            <p:nvPr/>
          </p:nvSpPr>
          <p:spPr>
            <a:xfrm>
              <a:off x="10558271" y="4434840"/>
              <a:ext cx="2508885" cy="664845"/>
            </a:xfrm>
            <a:custGeom>
              <a:avLst/>
              <a:gdLst/>
              <a:ahLst/>
              <a:cxnLst/>
              <a:rect l="l" t="t" r="r" b="b"/>
              <a:pathLst>
                <a:path w="2508884" h="664845">
                  <a:moveTo>
                    <a:pt x="0" y="664464"/>
                  </a:moveTo>
                  <a:lnTo>
                    <a:pt x="2508504" y="664464"/>
                  </a:lnTo>
                  <a:lnTo>
                    <a:pt x="2508504" y="0"/>
                  </a:lnTo>
                  <a:lnTo>
                    <a:pt x="0" y="0"/>
                  </a:lnTo>
                  <a:lnTo>
                    <a:pt x="0" y="664464"/>
                  </a:lnTo>
                  <a:close/>
                </a:path>
              </a:pathLst>
            </a:custGeom>
            <a:solidFill>
              <a:srgbClr val="FB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564367" y="4023360"/>
              <a:ext cx="2499360" cy="411480"/>
            </a:xfrm>
            <a:custGeom>
              <a:avLst/>
              <a:gdLst/>
              <a:ahLst/>
              <a:cxnLst/>
              <a:rect l="l" t="t" r="r" b="b"/>
              <a:pathLst>
                <a:path w="2499359" h="411479">
                  <a:moveTo>
                    <a:pt x="0" y="411479"/>
                  </a:moveTo>
                  <a:lnTo>
                    <a:pt x="2499360" y="411479"/>
                  </a:lnTo>
                  <a:lnTo>
                    <a:pt x="2499360" y="0"/>
                  </a:lnTo>
                  <a:lnTo>
                    <a:pt x="0" y="0"/>
                  </a:lnTo>
                  <a:lnTo>
                    <a:pt x="0" y="41147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567415" y="3169920"/>
              <a:ext cx="2496820" cy="853440"/>
            </a:xfrm>
            <a:custGeom>
              <a:avLst/>
              <a:gdLst/>
              <a:ahLst/>
              <a:cxnLst/>
              <a:rect l="l" t="t" r="r" b="b"/>
              <a:pathLst>
                <a:path w="2496819" h="853439">
                  <a:moveTo>
                    <a:pt x="2496312" y="0"/>
                  </a:moveTo>
                  <a:lnTo>
                    <a:pt x="0" y="0"/>
                  </a:lnTo>
                  <a:lnTo>
                    <a:pt x="0" y="853439"/>
                  </a:lnTo>
                  <a:lnTo>
                    <a:pt x="2496312" y="853439"/>
                  </a:lnTo>
                  <a:lnTo>
                    <a:pt x="249631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564367" y="3246120"/>
              <a:ext cx="2491105" cy="1861185"/>
            </a:xfrm>
            <a:custGeom>
              <a:avLst/>
              <a:gdLst/>
              <a:ahLst/>
              <a:cxnLst/>
              <a:rect l="l" t="t" r="r" b="b"/>
              <a:pathLst>
                <a:path w="2491105" h="1861185">
                  <a:moveTo>
                    <a:pt x="0" y="0"/>
                  </a:moveTo>
                  <a:lnTo>
                    <a:pt x="50475" y="1010"/>
                  </a:lnTo>
                  <a:lnTo>
                    <a:pt x="100878" y="4005"/>
                  </a:lnTo>
                  <a:lnTo>
                    <a:pt x="151133" y="8929"/>
                  </a:lnTo>
                  <a:lnTo>
                    <a:pt x="201167" y="15727"/>
                  </a:lnTo>
                  <a:lnTo>
                    <a:pt x="250907" y="24344"/>
                  </a:lnTo>
                  <a:lnTo>
                    <a:pt x="300279" y="34724"/>
                  </a:lnTo>
                  <a:lnTo>
                    <a:pt x="349208" y="46813"/>
                  </a:lnTo>
                  <a:lnTo>
                    <a:pt x="397622" y="60556"/>
                  </a:lnTo>
                  <a:lnTo>
                    <a:pt x="445446" y="75897"/>
                  </a:lnTo>
                  <a:lnTo>
                    <a:pt x="492606" y="92781"/>
                  </a:lnTo>
                  <a:lnTo>
                    <a:pt x="539029" y="111154"/>
                  </a:lnTo>
                  <a:lnTo>
                    <a:pt x="584640" y="130959"/>
                  </a:lnTo>
                  <a:lnTo>
                    <a:pt x="629367" y="152142"/>
                  </a:lnTo>
                  <a:lnTo>
                    <a:pt x="673135" y="174648"/>
                  </a:lnTo>
                  <a:lnTo>
                    <a:pt x="715871" y="198421"/>
                  </a:lnTo>
                  <a:lnTo>
                    <a:pt x="757500" y="223407"/>
                  </a:lnTo>
                  <a:lnTo>
                    <a:pt x="797949" y="249550"/>
                  </a:lnTo>
                  <a:lnTo>
                    <a:pt x="837145" y="276795"/>
                  </a:lnTo>
                  <a:lnTo>
                    <a:pt x="875013" y="305087"/>
                  </a:lnTo>
                  <a:lnTo>
                    <a:pt x="911479" y="334371"/>
                  </a:lnTo>
                  <a:lnTo>
                    <a:pt x="946470" y="364592"/>
                  </a:lnTo>
                  <a:lnTo>
                    <a:pt x="979912" y="395694"/>
                  </a:lnTo>
                  <a:lnTo>
                    <a:pt x="1011732" y="427623"/>
                  </a:lnTo>
                  <a:lnTo>
                    <a:pt x="1041855" y="460323"/>
                  </a:lnTo>
                  <a:lnTo>
                    <a:pt x="1070207" y="493739"/>
                  </a:lnTo>
                  <a:lnTo>
                    <a:pt x="1096715" y="527817"/>
                  </a:lnTo>
                  <a:lnTo>
                    <a:pt x="1121306" y="562500"/>
                  </a:lnTo>
                  <a:lnTo>
                    <a:pt x="1143904" y="597734"/>
                  </a:lnTo>
                  <a:lnTo>
                    <a:pt x="1164437" y="633464"/>
                  </a:lnTo>
                  <a:lnTo>
                    <a:pt x="1182831" y="669634"/>
                  </a:lnTo>
                  <a:lnTo>
                    <a:pt x="1199012" y="706189"/>
                  </a:lnTo>
                  <a:lnTo>
                    <a:pt x="1212906" y="743075"/>
                  </a:lnTo>
                  <a:lnTo>
                    <a:pt x="1224439" y="780236"/>
                  </a:lnTo>
                  <a:lnTo>
                    <a:pt x="1233537" y="817617"/>
                  </a:lnTo>
                  <a:lnTo>
                    <a:pt x="1240128" y="855163"/>
                  </a:lnTo>
                  <a:lnTo>
                    <a:pt x="1245488" y="930528"/>
                  </a:lnTo>
                  <a:lnTo>
                    <a:pt x="1246841" y="968249"/>
                  </a:lnTo>
                  <a:lnTo>
                    <a:pt x="1250848" y="1005914"/>
                  </a:lnTo>
                  <a:lnTo>
                    <a:pt x="1257437" y="1043468"/>
                  </a:lnTo>
                  <a:lnTo>
                    <a:pt x="1266534" y="1080858"/>
                  </a:lnTo>
                  <a:lnTo>
                    <a:pt x="1278065" y="1118027"/>
                  </a:lnTo>
                  <a:lnTo>
                    <a:pt x="1291956" y="1154920"/>
                  </a:lnTo>
                  <a:lnTo>
                    <a:pt x="1308134" y="1191483"/>
                  </a:lnTo>
                  <a:lnTo>
                    <a:pt x="1326524" y="1227659"/>
                  </a:lnTo>
                  <a:lnTo>
                    <a:pt x="1347054" y="1263395"/>
                  </a:lnTo>
                  <a:lnTo>
                    <a:pt x="1369649" y="1298635"/>
                  </a:lnTo>
                  <a:lnTo>
                    <a:pt x="1394235" y="1333323"/>
                  </a:lnTo>
                  <a:lnTo>
                    <a:pt x="1420739" y="1367406"/>
                  </a:lnTo>
                  <a:lnTo>
                    <a:pt x="1449086" y="1400826"/>
                  </a:lnTo>
                  <a:lnTo>
                    <a:pt x="1479204" y="1433531"/>
                  </a:lnTo>
                  <a:lnTo>
                    <a:pt x="1511019" y="1465463"/>
                  </a:lnTo>
                  <a:lnTo>
                    <a:pt x="1544456" y="1496569"/>
                  </a:lnTo>
                  <a:lnTo>
                    <a:pt x="1579442" y="1526793"/>
                  </a:lnTo>
                  <a:lnTo>
                    <a:pt x="1615903" y="1556080"/>
                  </a:lnTo>
                  <a:lnTo>
                    <a:pt x="1653766" y="1584374"/>
                  </a:lnTo>
                  <a:lnTo>
                    <a:pt x="1692956" y="1611622"/>
                  </a:lnTo>
                  <a:lnTo>
                    <a:pt x="1733401" y="1637767"/>
                  </a:lnTo>
                  <a:lnTo>
                    <a:pt x="1775025" y="1662754"/>
                  </a:lnTo>
                  <a:lnTo>
                    <a:pt x="1817756" y="1686529"/>
                  </a:lnTo>
                  <a:lnTo>
                    <a:pt x="1861519" y="1709036"/>
                  </a:lnTo>
                  <a:lnTo>
                    <a:pt x="1906241" y="1730221"/>
                  </a:lnTo>
                  <a:lnTo>
                    <a:pt x="1951848" y="1750027"/>
                  </a:lnTo>
                  <a:lnTo>
                    <a:pt x="1998267" y="1768400"/>
                  </a:lnTo>
                  <a:lnTo>
                    <a:pt x="2045423" y="1785285"/>
                  </a:lnTo>
                  <a:lnTo>
                    <a:pt x="2093243" y="1800627"/>
                  </a:lnTo>
                  <a:lnTo>
                    <a:pt x="2141653" y="1814370"/>
                  </a:lnTo>
                  <a:lnTo>
                    <a:pt x="2190580" y="1826459"/>
                  </a:lnTo>
                  <a:lnTo>
                    <a:pt x="2239949" y="1836840"/>
                  </a:lnTo>
                  <a:lnTo>
                    <a:pt x="2289687" y="1845457"/>
                  </a:lnTo>
                  <a:lnTo>
                    <a:pt x="2339719" y="1852255"/>
                  </a:lnTo>
                  <a:lnTo>
                    <a:pt x="2389974" y="1857179"/>
                  </a:lnTo>
                  <a:lnTo>
                    <a:pt x="2440375" y="1860174"/>
                  </a:lnTo>
                  <a:lnTo>
                    <a:pt x="2490851" y="1861184"/>
                  </a:lnTo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536191" y="1883664"/>
            <a:ext cx="2519045" cy="1989455"/>
          </a:xfrm>
          <a:custGeom>
            <a:avLst/>
            <a:gdLst/>
            <a:ahLst/>
            <a:cxnLst/>
            <a:rect l="l" t="t" r="r" b="b"/>
            <a:pathLst>
              <a:path w="2519045" h="1989454">
                <a:moveTo>
                  <a:pt x="12192" y="128015"/>
                </a:moveTo>
                <a:lnTo>
                  <a:pt x="62667" y="129026"/>
                </a:lnTo>
                <a:lnTo>
                  <a:pt x="113070" y="132021"/>
                </a:lnTo>
                <a:lnTo>
                  <a:pt x="163325" y="136945"/>
                </a:lnTo>
                <a:lnTo>
                  <a:pt x="213359" y="143743"/>
                </a:lnTo>
                <a:lnTo>
                  <a:pt x="263099" y="152360"/>
                </a:lnTo>
                <a:lnTo>
                  <a:pt x="312471" y="162740"/>
                </a:lnTo>
                <a:lnTo>
                  <a:pt x="361400" y="174829"/>
                </a:lnTo>
                <a:lnTo>
                  <a:pt x="409814" y="188572"/>
                </a:lnTo>
                <a:lnTo>
                  <a:pt x="457638" y="203913"/>
                </a:lnTo>
                <a:lnTo>
                  <a:pt x="504798" y="220797"/>
                </a:lnTo>
                <a:lnTo>
                  <a:pt x="551221" y="239170"/>
                </a:lnTo>
                <a:lnTo>
                  <a:pt x="596832" y="258975"/>
                </a:lnTo>
                <a:lnTo>
                  <a:pt x="641559" y="280158"/>
                </a:lnTo>
                <a:lnTo>
                  <a:pt x="685327" y="302664"/>
                </a:lnTo>
                <a:lnTo>
                  <a:pt x="728063" y="326437"/>
                </a:lnTo>
                <a:lnTo>
                  <a:pt x="769692" y="351423"/>
                </a:lnTo>
                <a:lnTo>
                  <a:pt x="810141" y="377566"/>
                </a:lnTo>
                <a:lnTo>
                  <a:pt x="849337" y="404811"/>
                </a:lnTo>
                <a:lnTo>
                  <a:pt x="887205" y="433103"/>
                </a:lnTo>
                <a:lnTo>
                  <a:pt x="923671" y="462387"/>
                </a:lnTo>
                <a:lnTo>
                  <a:pt x="958662" y="492608"/>
                </a:lnTo>
                <a:lnTo>
                  <a:pt x="992104" y="523710"/>
                </a:lnTo>
                <a:lnTo>
                  <a:pt x="1023924" y="555639"/>
                </a:lnTo>
                <a:lnTo>
                  <a:pt x="1054047" y="588339"/>
                </a:lnTo>
                <a:lnTo>
                  <a:pt x="1082399" y="621755"/>
                </a:lnTo>
                <a:lnTo>
                  <a:pt x="1108907" y="655833"/>
                </a:lnTo>
                <a:lnTo>
                  <a:pt x="1133498" y="690516"/>
                </a:lnTo>
                <a:lnTo>
                  <a:pt x="1156096" y="725750"/>
                </a:lnTo>
                <a:lnTo>
                  <a:pt x="1176629" y="761480"/>
                </a:lnTo>
                <a:lnTo>
                  <a:pt x="1195023" y="797650"/>
                </a:lnTo>
                <a:lnTo>
                  <a:pt x="1211204" y="834205"/>
                </a:lnTo>
                <a:lnTo>
                  <a:pt x="1225098" y="871091"/>
                </a:lnTo>
                <a:lnTo>
                  <a:pt x="1236631" y="908252"/>
                </a:lnTo>
                <a:lnTo>
                  <a:pt x="1245729" y="945633"/>
                </a:lnTo>
                <a:lnTo>
                  <a:pt x="1252320" y="983179"/>
                </a:lnTo>
                <a:lnTo>
                  <a:pt x="1257681" y="1058545"/>
                </a:lnTo>
                <a:lnTo>
                  <a:pt x="1259033" y="1096265"/>
                </a:lnTo>
                <a:lnTo>
                  <a:pt x="1263040" y="1133930"/>
                </a:lnTo>
                <a:lnTo>
                  <a:pt x="1269629" y="1171484"/>
                </a:lnTo>
                <a:lnTo>
                  <a:pt x="1278726" y="1208874"/>
                </a:lnTo>
                <a:lnTo>
                  <a:pt x="1290257" y="1246043"/>
                </a:lnTo>
                <a:lnTo>
                  <a:pt x="1304148" y="1282936"/>
                </a:lnTo>
                <a:lnTo>
                  <a:pt x="1320326" y="1319499"/>
                </a:lnTo>
                <a:lnTo>
                  <a:pt x="1338716" y="1355675"/>
                </a:lnTo>
                <a:lnTo>
                  <a:pt x="1359246" y="1391411"/>
                </a:lnTo>
                <a:lnTo>
                  <a:pt x="1381841" y="1426651"/>
                </a:lnTo>
                <a:lnTo>
                  <a:pt x="1406427" y="1461339"/>
                </a:lnTo>
                <a:lnTo>
                  <a:pt x="1432931" y="1495422"/>
                </a:lnTo>
                <a:lnTo>
                  <a:pt x="1461278" y="1528842"/>
                </a:lnTo>
                <a:lnTo>
                  <a:pt x="1491396" y="1561547"/>
                </a:lnTo>
                <a:lnTo>
                  <a:pt x="1523211" y="1593479"/>
                </a:lnTo>
                <a:lnTo>
                  <a:pt x="1556648" y="1624585"/>
                </a:lnTo>
                <a:lnTo>
                  <a:pt x="1591634" y="1654809"/>
                </a:lnTo>
                <a:lnTo>
                  <a:pt x="1628095" y="1684096"/>
                </a:lnTo>
                <a:lnTo>
                  <a:pt x="1665958" y="1712390"/>
                </a:lnTo>
                <a:lnTo>
                  <a:pt x="1705148" y="1739638"/>
                </a:lnTo>
                <a:lnTo>
                  <a:pt x="1745593" y="1765783"/>
                </a:lnTo>
                <a:lnTo>
                  <a:pt x="1787217" y="1790770"/>
                </a:lnTo>
                <a:lnTo>
                  <a:pt x="1829948" y="1814545"/>
                </a:lnTo>
                <a:lnTo>
                  <a:pt x="1873711" y="1837052"/>
                </a:lnTo>
                <a:lnTo>
                  <a:pt x="1918433" y="1858237"/>
                </a:lnTo>
                <a:lnTo>
                  <a:pt x="1964040" y="1878043"/>
                </a:lnTo>
                <a:lnTo>
                  <a:pt x="2010459" y="1896416"/>
                </a:lnTo>
                <a:lnTo>
                  <a:pt x="2057615" y="1913301"/>
                </a:lnTo>
                <a:lnTo>
                  <a:pt x="2105435" y="1928643"/>
                </a:lnTo>
                <a:lnTo>
                  <a:pt x="2153845" y="1942386"/>
                </a:lnTo>
                <a:lnTo>
                  <a:pt x="2202772" y="1954475"/>
                </a:lnTo>
                <a:lnTo>
                  <a:pt x="2252141" y="1964856"/>
                </a:lnTo>
                <a:lnTo>
                  <a:pt x="2301879" y="1973473"/>
                </a:lnTo>
                <a:lnTo>
                  <a:pt x="2351911" y="1980271"/>
                </a:lnTo>
                <a:lnTo>
                  <a:pt x="2402166" y="1985195"/>
                </a:lnTo>
                <a:lnTo>
                  <a:pt x="2452567" y="1988190"/>
                </a:lnTo>
                <a:lnTo>
                  <a:pt x="2503043" y="1989201"/>
                </a:lnTo>
              </a:path>
              <a:path w="2519045" h="1989454">
                <a:moveTo>
                  <a:pt x="12192" y="128015"/>
                </a:moveTo>
                <a:lnTo>
                  <a:pt x="56127" y="129450"/>
                </a:lnTo>
                <a:lnTo>
                  <a:pt x="99971" y="133690"/>
                </a:lnTo>
                <a:lnTo>
                  <a:pt x="143634" y="140643"/>
                </a:lnTo>
                <a:lnTo>
                  <a:pt x="187022" y="150216"/>
                </a:lnTo>
                <a:lnTo>
                  <a:pt x="230046" y="162314"/>
                </a:lnTo>
                <a:lnTo>
                  <a:pt x="272612" y="176844"/>
                </a:lnTo>
                <a:lnTo>
                  <a:pt x="314630" y="193713"/>
                </a:lnTo>
                <a:lnTo>
                  <a:pt x="356009" y="212827"/>
                </a:lnTo>
                <a:lnTo>
                  <a:pt x="396656" y="234092"/>
                </a:lnTo>
                <a:lnTo>
                  <a:pt x="436480" y="257416"/>
                </a:lnTo>
                <a:lnTo>
                  <a:pt x="475390" y="282704"/>
                </a:lnTo>
                <a:lnTo>
                  <a:pt x="513294" y="309864"/>
                </a:lnTo>
                <a:lnTo>
                  <a:pt x="550100" y="338800"/>
                </a:lnTo>
                <a:lnTo>
                  <a:pt x="585717" y="369421"/>
                </a:lnTo>
                <a:lnTo>
                  <a:pt x="620054" y="401633"/>
                </a:lnTo>
                <a:lnTo>
                  <a:pt x="653019" y="435341"/>
                </a:lnTo>
                <a:lnTo>
                  <a:pt x="684521" y="470453"/>
                </a:lnTo>
                <a:lnTo>
                  <a:pt x="714467" y="506875"/>
                </a:lnTo>
                <a:lnTo>
                  <a:pt x="742767" y="544514"/>
                </a:lnTo>
                <a:lnTo>
                  <a:pt x="769329" y="583275"/>
                </a:lnTo>
                <a:lnTo>
                  <a:pt x="794061" y="623066"/>
                </a:lnTo>
                <a:lnTo>
                  <a:pt x="816872" y="663793"/>
                </a:lnTo>
                <a:lnTo>
                  <a:pt x="837671" y="705362"/>
                </a:lnTo>
                <a:lnTo>
                  <a:pt x="856365" y="747680"/>
                </a:lnTo>
                <a:lnTo>
                  <a:pt x="872864" y="790653"/>
                </a:lnTo>
                <a:lnTo>
                  <a:pt x="887076" y="834189"/>
                </a:lnTo>
                <a:lnTo>
                  <a:pt x="898908" y="878192"/>
                </a:lnTo>
                <a:lnTo>
                  <a:pt x="908271" y="922571"/>
                </a:lnTo>
                <a:lnTo>
                  <a:pt x="915072" y="967231"/>
                </a:lnTo>
                <a:lnTo>
                  <a:pt x="919220" y="1012078"/>
                </a:lnTo>
                <a:lnTo>
                  <a:pt x="920622" y="1057021"/>
                </a:lnTo>
                <a:lnTo>
                  <a:pt x="922025" y="1101951"/>
                </a:lnTo>
                <a:lnTo>
                  <a:pt x="926172" y="1146789"/>
                </a:lnTo>
                <a:lnTo>
                  <a:pt x="932971" y="1191440"/>
                </a:lnTo>
                <a:lnTo>
                  <a:pt x="942331" y="1235811"/>
                </a:lnTo>
                <a:lnTo>
                  <a:pt x="954161" y="1279809"/>
                </a:lnTo>
                <a:lnTo>
                  <a:pt x="968370" y="1323340"/>
                </a:lnTo>
                <a:lnTo>
                  <a:pt x="984865" y="1366310"/>
                </a:lnTo>
                <a:lnTo>
                  <a:pt x="1003555" y="1408625"/>
                </a:lnTo>
                <a:lnTo>
                  <a:pt x="1024350" y="1450193"/>
                </a:lnTo>
                <a:lnTo>
                  <a:pt x="1047157" y="1490919"/>
                </a:lnTo>
                <a:lnTo>
                  <a:pt x="1071885" y="1530710"/>
                </a:lnTo>
                <a:lnTo>
                  <a:pt x="1098443" y="1569472"/>
                </a:lnTo>
                <a:lnTo>
                  <a:pt x="1126739" y="1607112"/>
                </a:lnTo>
                <a:lnTo>
                  <a:pt x="1156682" y="1643536"/>
                </a:lnTo>
                <a:lnTo>
                  <a:pt x="1188180" y="1678651"/>
                </a:lnTo>
                <a:lnTo>
                  <a:pt x="1221142" y="1712362"/>
                </a:lnTo>
                <a:lnTo>
                  <a:pt x="1255476" y="1744577"/>
                </a:lnTo>
                <a:lnTo>
                  <a:pt x="1291091" y="1775202"/>
                </a:lnTo>
                <a:lnTo>
                  <a:pt x="1327896" y="1804142"/>
                </a:lnTo>
                <a:lnTo>
                  <a:pt x="1365799" y="1831306"/>
                </a:lnTo>
                <a:lnTo>
                  <a:pt x="1404709" y="1856598"/>
                </a:lnTo>
                <a:lnTo>
                  <a:pt x="1444533" y="1879926"/>
                </a:lnTo>
                <a:lnTo>
                  <a:pt x="1485182" y="1901195"/>
                </a:lnTo>
                <a:lnTo>
                  <a:pt x="1526563" y="1920313"/>
                </a:lnTo>
                <a:lnTo>
                  <a:pt x="1568585" y="1937185"/>
                </a:lnTo>
                <a:lnTo>
                  <a:pt x="1611156" y="1951719"/>
                </a:lnTo>
                <a:lnTo>
                  <a:pt x="1654185" y="1963820"/>
                </a:lnTo>
                <a:lnTo>
                  <a:pt x="1697581" y="1973394"/>
                </a:lnTo>
                <a:lnTo>
                  <a:pt x="1741252" y="1980349"/>
                </a:lnTo>
                <a:lnTo>
                  <a:pt x="1785107" y="1984591"/>
                </a:lnTo>
                <a:lnTo>
                  <a:pt x="1829054" y="1986026"/>
                </a:lnTo>
              </a:path>
              <a:path w="2519045" h="1989454">
                <a:moveTo>
                  <a:pt x="6096" y="128015"/>
                </a:moveTo>
                <a:lnTo>
                  <a:pt x="44460" y="129883"/>
                </a:lnTo>
                <a:lnTo>
                  <a:pt x="82720" y="135390"/>
                </a:lnTo>
                <a:lnTo>
                  <a:pt x="120768" y="144399"/>
                </a:lnTo>
                <a:lnTo>
                  <a:pt x="158501" y="156768"/>
                </a:lnTo>
                <a:lnTo>
                  <a:pt x="195813" y="172358"/>
                </a:lnTo>
                <a:lnTo>
                  <a:pt x="232598" y="191029"/>
                </a:lnTo>
                <a:lnTo>
                  <a:pt x="268751" y="212641"/>
                </a:lnTo>
                <a:lnTo>
                  <a:pt x="304168" y="237053"/>
                </a:lnTo>
                <a:lnTo>
                  <a:pt x="338741" y="264127"/>
                </a:lnTo>
                <a:lnTo>
                  <a:pt x="372368" y="293721"/>
                </a:lnTo>
                <a:lnTo>
                  <a:pt x="404941" y="325696"/>
                </a:lnTo>
                <a:lnTo>
                  <a:pt x="436355" y="359912"/>
                </a:lnTo>
                <a:lnTo>
                  <a:pt x="466507" y="396228"/>
                </a:lnTo>
                <a:lnTo>
                  <a:pt x="495289" y="434506"/>
                </a:lnTo>
                <a:lnTo>
                  <a:pt x="522597" y="474604"/>
                </a:lnTo>
                <a:lnTo>
                  <a:pt x="548326" y="516384"/>
                </a:lnTo>
                <a:lnTo>
                  <a:pt x="572369" y="559704"/>
                </a:lnTo>
                <a:lnTo>
                  <a:pt x="594623" y="604425"/>
                </a:lnTo>
                <a:lnTo>
                  <a:pt x="614981" y="650408"/>
                </a:lnTo>
                <a:lnTo>
                  <a:pt x="633339" y="697511"/>
                </a:lnTo>
                <a:lnTo>
                  <a:pt x="649590" y="745595"/>
                </a:lnTo>
                <a:lnTo>
                  <a:pt x="663630" y="794520"/>
                </a:lnTo>
                <a:lnTo>
                  <a:pt x="675354" y="844146"/>
                </a:lnTo>
                <a:lnTo>
                  <a:pt x="684655" y="894333"/>
                </a:lnTo>
                <a:lnTo>
                  <a:pt x="691430" y="944941"/>
                </a:lnTo>
                <a:lnTo>
                  <a:pt x="695571" y="995830"/>
                </a:lnTo>
                <a:lnTo>
                  <a:pt x="696976" y="1046861"/>
                </a:lnTo>
                <a:lnTo>
                  <a:pt x="698380" y="1097878"/>
                </a:lnTo>
                <a:lnTo>
                  <a:pt x="702521" y="1148756"/>
                </a:lnTo>
                <a:lnTo>
                  <a:pt x="709296" y="1199354"/>
                </a:lnTo>
                <a:lnTo>
                  <a:pt x="718597" y="1249534"/>
                </a:lnTo>
                <a:lnTo>
                  <a:pt x="730321" y="1299154"/>
                </a:lnTo>
                <a:lnTo>
                  <a:pt x="744361" y="1348075"/>
                </a:lnTo>
                <a:lnTo>
                  <a:pt x="760612" y="1396156"/>
                </a:lnTo>
                <a:lnTo>
                  <a:pt x="778970" y="1443257"/>
                </a:lnTo>
                <a:lnTo>
                  <a:pt x="799328" y="1489239"/>
                </a:lnTo>
                <a:lnTo>
                  <a:pt x="821582" y="1533961"/>
                </a:lnTo>
                <a:lnTo>
                  <a:pt x="845625" y="1577283"/>
                </a:lnTo>
                <a:lnTo>
                  <a:pt x="871354" y="1619064"/>
                </a:lnTo>
                <a:lnTo>
                  <a:pt x="898662" y="1659166"/>
                </a:lnTo>
                <a:lnTo>
                  <a:pt x="927444" y="1697447"/>
                </a:lnTo>
                <a:lnTo>
                  <a:pt x="957596" y="1733768"/>
                </a:lnTo>
                <a:lnTo>
                  <a:pt x="989010" y="1767988"/>
                </a:lnTo>
                <a:lnTo>
                  <a:pt x="1021583" y="1799967"/>
                </a:lnTo>
                <a:lnTo>
                  <a:pt x="1055210" y="1829566"/>
                </a:lnTo>
                <a:lnTo>
                  <a:pt x="1089783" y="1856644"/>
                </a:lnTo>
                <a:lnTo>
                  <a:pt x="1125200" y="1881061"/>
                </a:lnTo>
                <a:lnTo>
                  <a:pt x="1161353" y="1902677"/>
                </a:lnTo>
                <a:lnTo>
                  <a:pt x="1198138" y="1921352"/>
                </a:lnTo>
                <a:lnTo>
                  <a:pt x="1235450" y="1936946"/>
                </a:lnTo>
                <a:lnTo>
                  <a:pt x="1273183" y="1949318"/>
                </a:lnTo>
                <a:lnTo>
                  <a:pt x="1311231" y="1958329"/>
                </a:lnTo>
                <a:lnTo>
                  <a:pt x="1349491" y="1963838"/>
                </a:lnTo>
                <a:lnTo>
                  <a:pt x="1387856" y="1965706"/>
                </a:lnTo>
              </a:path>
              <a:path w="2519045" h="1989454">
                <a:moveTo>
                  <a:pt x="0" y="0"/>
                </a:moveTo>
                <a:lnTo>
                  <a:pt x="5207" y="1976374"/>
                </a:lnTo>
              </a:path>
              <a:path w="2519045" h="1989454">
                <a:moveTo>
                  <a:pt x="2518537" y="1986661"/>
                </a:moveTo>
                <a:lnTo>
                  <a:pt x="9144" y="1978152"/>
                </a:lnTo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94181" y="365201"/>
            <a:ext cx="104651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5" dirty="0">
                <a:solidFill>
                  <a:srgbClr val="EFEFEF"/>
                </a:solidFill>
              </a:rPr>
              <a:t>P</a:t>
            </a:r>
            <a:r>
              <a:rPr sz="4800" spc="-335" dirty="0">
                <a:solidFill>
                  <a:srgbClr val="EFEFEF"/>
                </a:solidFill>
              </a:rPr>
              <a:t>r</a:t>
            </a:r>
            <a:r>
              <a:rPr sz="4800" spc="-250" dirty="0">
                <a:solidFill>
                  <a:srgbClr val="EFEFEF"/>
                </a:solidFill>
              </a:rPr>
              <a:t>e</a:t>
            </a:r>
            <a:r>
              <a:rPr sz="4800" spc="-60" dirty="0">
                <a:solidFill>
                  <a:srgbClr val="EFEFEF"/>
                </a:solidFill>
              </a:rPr>
              <a:t>d</a:t>
            </a:r>
            <a:r>
              <a:rPr sz="4800" spc="-434" dirty="0">
                <a:solidFill>
                  <a:srgbClr val="EFEFEF"/>
                </a:solidFill>
              </a:rPr>
              <a:t>i</a:t>
            </a:r>
            <a:r>
              <a:rPr sz="4800" spc="-340" dirty="0">
                <a:solidFill>
                  <a:srgbClr val="EFEFEF"/>
                </a:solidFill>
              </a:rPr>
              <a:t>c</a:t>
            </a:r>
            <a:r>
              <a:rPr sz="4800" spc="-295" dirty="0">
                <a:solidFill>
                  <a:srgbClr val="EFEFEF"/>
                </a:solidFill>
              </a:rPr>
              <a:t>t</a:t>
            </a:r>
            <a:r>
              <a:rPr sz="4800" spc="-434" dirty="0">
                <a:solidFill>
                  <a:srgbClr val="EFEFEF"/>
                </a:solidFill>
              </a:rPr>
              <a:t>i</a:t>
            </a:r>
            <a:r>
              <a:rPr sz="4800" spc="-145" dirty="0">
                <a:solidFill>
                  <a:srgbClr val="EFEFEF"/>
                </a:solidFill>
              </a:rPr>
              <a:t>v</a:t>
            </a:r>
            <a:r>
              <a:rPr sz="4800" spc="-135" dirty="0">
                <a:solidFill>
                  <a:srgbClr val="EFEFEF"/>
                </a:solidFill>
              </a:rPr>
              <a:t>e</a:t>
            </a:r>
            <a:r>
              <a:rPr sz="4800" spc="-405" dirty="0">
                <a:solidFill>
                  <a:srgbClr val="EFEFEF"/>
                </a:solidFill>
              </a:rPr>
              <a:t> </a:t>
            </a:r>
            <a:r>
              <a:rPr sz="4800" spc="90" dirty="0">
                <a:solidFill>
                  <a:srgbClr val="EFEFEF"/>
                </a:solidFill>
              </a:rPr>
              <a:t>m</a:t>
            </a:r>
            <a:r>
              <a:rPr sz="4800" spc="-200" dirty="0">
                <a:solidFill>
                  <a:srgbClr val="EFEFEF"/>
                </a:solidFill>
              </a:rPr>
              <a:t>a</a:t>
            </a:r>
            <a:r>
              <a:rPr sz="4800" spc="-434" dirty="0">
                <a:solidFill>
                  <a:srgbClr val="EFEFEF"/>
                </a:solidFill>
              </a:rPr>
              <a:t>i</a:t>
            </a:r>
            <a:r>
              <a:rPr sz="4800" spc="-10" dirty="0">
                <a:solidFill>
                  <a:srgbClr val="EFEFEF"/>
                </a:solidFill>
              </a:rPr>
              <a:t>n</a:t>
            </a:r>
            <a:r>
              <a:rPr sz="4800" spc="-295" dirty="0">
                <a:solidFill>
                  <a:srgbClr val="EFEFEF"/>
                </a:solidFill>
              </a:rPr>
              <a:t>t</a:t>
            </a:r>
            <a:r>
              <a:rPr sz="4800" spc="-250" dirty="0">
                <a:solidFill>
                  <a:srgbClr val="EFEFEF"/>
                </a:solidFill>
              </a:rPr>
              <a:t>e</a:t>
            </a:r>
            <a:r>
              <a:rPr sz="4800" spc="-10" dirty="0">
                <a:solidFill>
                  <a:srgbClr val="EFEFEF"/>
                </a:solidFill>
              </a:rPr>
              <a:t>n</a:t>
            </a:r>
            <a:r>
              <a:rPr sz="4800" spc="-200" dirty="0">
                <a:solidFill>
                  <a:srgbClr val="EFEFEF"/>
                </a:solidFill>
              </a:rPr>
              <a:t>a</a:t>
            </a:r>
            <a:r>
              <a:rPr sz="4800" spc="-10" dirty="0">
                <a:solidFill>
                  <a:srgbClr val="EFEFEF"/>
                </a:solidFill>
              </a:rPr>
              <a:t>n</a:t>
            </a:r>
            <a:r>
              <a:rPr sz="4800" spc="-340" dirty="0">
                <a:solidFill>
                  <a:srgbClr val="EFEFEF"/>
                </a:solidFill>
              </a:rPr>
              <a:t>c</a:t>
            </a:r>
            <a:r>
              <a:rPr sz="4800" spc="-135" dirty="0">
                <a:solidFill>
                  <a:srgbClr val="EFEFEF"/>
                </a:solidFill>
              </a:rPr>
              <a:t>e</a:t>
            </a:r>
            <a:r>
              <a:rPr lang="en-US" sz="4800" spc="-135" dirty="0">
                <a:solidFill>
                  <a:srgbClr val="EFEFEF"/>
                </a:solidFill>
              </a:rPr>
              <a:t> in principle</a:t>
            </a:r>
            <a:endParaRPr sz="4800" dirty="0"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8310" y="4128642"/>
            <a:ext cx="446277" cy="14960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475990" y="5456492"/>
            <a:ext cx="63246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sz="1050" spc="20" dirty="0">
                <a:latin typeface="Trebuchet MS"/>
                <a:cs typeface="Trebuchet MS"/>
              </a:rPr>
              <a:t>sp</a:t>
            </a:r>
            <a:r>
              <a:rPr sz="1050" spc="15" dirty="0">
                <a:latin typeface="Trebuchet MS"/>
                <a:cs typeface="Trebuchet MS"/>
              </a:rPr>
              <a:t>a</a:t>
            </a:r>
            <a:r>
              <a:rPr sz="1050" spc="-25" dirty="0">
                <a:latin typeface="Trebuchet MS"/>
                <a:cs typeface="Trebuchet MS"/>
              </a:rPr>
              <a:t>r</a:t>
            </a:r>
            <a:r>
              <a:rPr sz="1050" spc="25" dirty="0">
                <a:latin typeface="Trebuchet MS"/>
                <a:cs typeface="Trebuchet MS"/>
              </a:rPr>
              <a:t>k</a:t>
            </a:r>
            <a:r>
              <a:rPr sz="1050" spc="-60" dirty="0">
                <a:latin typeface="Trebuchet MS"/>
                <a:cs typeface="Trebuchet MS"/>
              </a:rPr>
              <a:t> </a:t>
            </a:r>
            <a:r>
              <a:rPr sz="1050" spc="20" dirty="0">
                <a:latin typeface="Trebuchet MS"/>
                <a:cs typeface="Trebuchet MS"/>
              </a:rPr>
              <a:t>p</a:t>
            </a:r>
            <a:r>
              <a:rPr sz="1050" spc="15" dirty="0">
                <a:latin typeface="Trebuchet MS"/>
                <a:cs typeface="Trebuchet MS"/>
              </a:rPr>
              <a:t>l</a:t>
            </a:r>
            <a:r>
              <a:rPr sz="1050" spc="20" dirty="0">
                <a:latin typeface="Trebuchet MS"/>
                <a:cs typeface="Trebuchet MS"/>
              </a:rPr>
              <a:t>u</a:t>
            </a:r>
            <a:r>
              <a:rPr sz="1050" spc="85" dirty="0">
                <a:latin typeface="Trebuchet MS"/>
                <a:cs typeface="Trebuchet MS"/>
              </a:rPr>
              <a:t>g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5990" y="5867676"/>
            <a:ext cx="37655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050" dirty="0">
                <a:latin typeface="Trebuchet MS"/>
                <a:cs typeface="Trebuchet MS"/>
              </a:rPr>
              <a:t>w</a:t>
            </a:r>
            <a:r>
              <a:rPr sz="1050" spc="-5" dirty="0">
                <a:latin typeface="Trebuchet MS"/>
                <a:cs typeface="Trebuchet MS"/>
              </a:rPr>
              <a:t>i</a:t>
            </a:r>
            <a:r>
              <a:rPr sz="1050" spc="-30" dirty="0">
                <a:latin typeface="Trebuchet MS"/>
                <a:cs typeface="Trebuchet MS"/>
              </a:rPr>
              <a:t>r</a:t>
            </a:r>
            <a:r>
              <a:rPr sz="1050" spc="-40" dirty="0">
                <a:latin typeface="Trebuchet MS"/>
                <a:cs typeface="Trebuchet MS"/>
              </a:rPr>
              <a:t>i</a:t>
            </a:r>
            <a:r>
              <a:rPr sz="1050" spc="65" dirty="0">
                <a:latin typeface="Trebuchet MS"/>
                <a:cs typeface="Trebuchet MS"/>
              </a:rPr>
              <a:t>ng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75990" y="6199570"/>
            <a:ext cx="45974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30"/>
              </a:lnSpc>
            </a:pPr>
            <a:r>
              <a:rPr sz="1050" spc="25" dirty="0">
                <a:latin typeface="Trebuchet MS"/>
                <a:cs typeface="Trebuchet MS"/>
              </a:rPr>
              <a:t>low</a:t>
            </a:r>
            <a:endParaRPr sz="1050">
              <a:latin typeface="Trebuchet MS"/>
              <a:cs typeface="Trebuchet MS"/>
            </a:endParaRPr>
          </a:p>
          <a:p>
            <a:pPr>
              <a:lnSpc>
                <a:spcPts val="1255"/>
              </a:lnSpc>
            </a:pPr>
            <a:r>
              <a:rPr sz="1050" spc="-45" dirty="0">
                <a:latin typeface="Trebuchet MS"/>
                <a:cs typeface="Trebuchet MS"/>
              </a:rPr>
              <a:t>c</a:t>
            </a:r>
            <a:r>
              <a:rPr sz="1050" spc="55" dirty="0">
                <a:latin typeface="Trebuchet MS"/>
                <a:cs typeface="Trebuchet MS"/>
              </a:rPr>
              <a:t>oo</a:t>
            </a:r>
            <a:r>
              <a:rPr sz="1050" spc="-5" dirty="0">
                <a:latin typeface="Trebuchet MS"/>
                <a:cs typeface="Trebuchet MS"/>
              </a:rPr>
              <a:t>la</a:t>
            </a:r>
            <a:r>
              <a:rPr sz="1050" spc="15" dirty="0">
                <a:latin typeface="Trebuchet MS"/>
                <a:cs typeface="Trebuchet MS"/>
              </a:rPr>
              <a:t>nt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75990" y="6611431"/>
            <a:ext cx="394970" cy="31940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ts val="1250"/>
              </a:lnSpc>
              <a:spcBef>
                <a:spcPts val="10"/>
              </a:spcBef>
            </a:pPr>
            <a:r>
              <a:rPr sz="1050" spc="10" dirty="0">
                <a:latin typeface="Trebuchet MS"/>
                <a:cs typeface="Trebuchet MS"/>
              </a:rPr>
              <a:t>speed </a:t>
            </a:r>
            <a:r>
              <a:rPr sz="1050" spc="-305" dirty="0">
                <a:latin typeface="Trebuchet MS"/>
                <a:cs typeface="Trebuchet MS"/>
              </a:rPr>
              <a:t> </a:t>
            </a:r>
            <a:r>
              <a:rPr sz="1050" spc="5" dirty="0">
                <a:latin typeface="Trebuchet MS"/>
                <a:cs typeface="Trebuchet MS"/>
              </a:rPr>
              <a:t>s</a:t>
            </a:r>
            <a:r>
              <a:rPr sz="1050" spc="-5" dirty="0">
                <a:latin typeface="Trebuchet MS"/>
                <a:cs typeface="Trebuchet MS"/>
              </a:rPr>
              <a:t>e</a:t>
            </a:r>
            <a:r>
              <a:rPr sz="1050" spc="40" dirty="0">
                <a:latin typeface="Trebuchet MS"/>
                <a:cs typeface="Trebuchet MS"/>
              </a:rPr>
              <a:t>ns</a:t>
            </a:r>
            <a:r>
              <a:rPr sz="1050" spc="55" dirty="0">
                <a:latin typeface="Trebuchet MS"/>
                <a:cs typeface="Trebuchet MS"/>
              </a:rPr>
              <a:t>o</a:t>
            </a:r>
            <a:r>
              <a:rPr sz="1050" spc="-15" dirty="0">
                <a:latin typeface="Trebuchet MS"/>
                <a:cs typeface="Trebuchet MS"/>
              </a:rPr>
              <a:t>r</a:t>
            </a:r>
            <a:endParaRPr sz="1050">
              <a:latin typeface="Trebuchet MS"/>
              <a:cs typeface="Trebuchet MS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280794" y="5076444"/>
          <a:ext cx="2934334" cy="18974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75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50" b="1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Date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760A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50" b="1" spc="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VIN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760A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50" b="1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ECU</a:t>
                      </a:r>
                      <a:r>
                        <a:rPr sz="1050" b="1" spc="-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code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760A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5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Cause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760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79">
                <a:tc>
                  <a:txBody>
                    <a:bodyPr/>
                    <a:lstStyle/>
                    <a:p>
                      <a:pPr marR="83185" algn="r">
                        <a:lnSpc>
                          <a:spcPts val="1255"/>
                        </a:lnSpc>
                        <a:spcBef>
                          <a:spcPts val="309"/>
                        </a:spcBef>
                      </a:pPr>
                      <a:r>
                        <a:rPr sz="1050" spc="30" dirty="0">
                          <a:latin typeface="Trebuchet MS"/>
                          <a:cs typeface="Trebuchet MS"/>
                        </a:rPr>
                        <a:t>1/22/2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  <a:p>
                      <a:pPr marR="83185" algn="r">
                        <a:lnSpc>
                          <a:spcPts val="1255"/>
                        </a:lnSpc>
                      </a:pPr>
                      <a:r>
                        <a:rPr sz="1050" spc="70" dirty="0">
                          <a:latin typeface="Trebuchet MS"/>
                          <a:cs typeface="Trebuchet MS"/>
                        </a:rPr>
                        <a:t>017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2"/>
                    </a:solidFill>
                  </a:tcPr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050" spc="70" dirty="0">
                          <a:latin typeface="Trebuchet MS"/>
                          <a:cs typeface="Trebuchet MS"/>
                        </a:rPr>
                        <a:t>1234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050" spc="60" dirty="0">
                          <a:latin typeface="Trebuchet MS"/>
                          <a:cs typeface="Trebuchet MS"/>
                        </a:rPr>
                        <a:t>P0302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2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050" dirty="0">
                          <a:latin typeface="Trebuchet MS"/>
                          <a:cs typeface="Trebuchet MS"/>
                        </a:rPr>
                        <a:t>Sp</a:t>
                      </a:r>
                      <a:r>
                        <a:rPr sz="1050" spc="-10" dirty="0">
                          <a:latin typeface="Trebuchet MS"/>
                          <a:cs typeface="Trebuchet MS"/>
                        </a:rPr>
                        <a:t>ar</a:t>
                      </a:r>
                      <a:r>
                        <a:rPr sz="1050" dirty="0">
                          <a:latin typeface="Trebuchet MS"/>
                          <a:cs typeface="Trebuchet MS"/>
                        </a:rPr>
                        <a:t>k</a:t>
                      </a:r>
                      <a:r>
                        <a:rPr sz="1050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1050" spc="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050" spc="-10" dirty="0"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1050" dirty="0">
                          <a:latin typeface="Trebuchet MS"/>
                          <a:cs typeface="Trebuchet MS"/>
                        </a:rPr>
                        <a:t>g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R="83185" algn="r">
                        <a:lnSpc>
                          <a:spcPts val="1255"/>
                        </a:lnSpc>
                        <a:spcBef>
                          <a:spcPts val="310"/>
                        </a:spcBef>
                      </a:pPr>
                      <a:r>
                        <a:rPr sz="1050" spc="30" dirty="0">
                          <a:latin typeface="Trebuchet MS"/>
                          <a:cs typeface="Trebuchet MS"/>
                        </a:rPr>
                        <a:t>2/4/20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  <a:p>
                      <a:pPr marR="83185" algn="r">
                        <a:lnSpc>
                          <a:spcPts val="1255"/>
                        </a:lnSpc>
                      </a:pPr>
                      <a:r>
                        <a:rPr sz="1050" spc="70" dirty="0">
                          <a:latin typeface="Trebuchet MS"/>
                          <a:cs typeface="Trebuchet MS"/>
                        </a:rPr>
                        <a:t>16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050" spc="65" dirty="0">
                          <a:latin typeface="Trebuchet MS"/>
                          <a:cs typeface="Trebuchet MS"/>
                        </a:rPr>
                        <a:t>5678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050" spc="65" dirty="0">
                          <a:latin typeface="Trebuchet MS"/>
                          <a:cs typeface="Trebuchet MS"/>
                        </a:rPr>
                        <a:t>U0102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  <a:tc>
                  <a:txBody>
                    <a:bodyPr/>
                    <a:lstStyle/>
                    <a:p>
                      <a:pPr marL="18415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050" spc="15" dirty="0">
                          <a:latin typeface="Trebuchet MS"/>
                          <a:cs typeface="Trebuchet MS"/>
                        </a:rPr>
                        <a:t>Wiring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R="83185" algn="r">
                        <a:lnSpc>
                          <a:spcPts val="1255"/>
                        </a:lnSpc>
                        <a:spcBef>
                          <a:spcPts val="310"/>
                        </a:spcBef>
                      </a:pPr>
                      <a:r>
                        <a:rPr sz="1050" spc="30" dirty="0">
                          <a:latin typeface="Trebuchet MS"/>
                          <a:cs typeface="Trebuchet MS"/>
                        </a:rPr>
                        <a:t>2/2/20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  <a:p>
                      <a:pPr marR="83185" algn="r">
                        <a:lnSpc>
                          <a:spcPts val="1255"/>
                        </a:lnSpc>
                      </a:pPr>
                      <a:r>
                        <a:rPr sz="1050" spc="65" dirty="0">
                          <a:latin typeface="Trebuchet MS"/>
                          <a:cs typeface="Trebuchet MS"/>
                        </a:rPr>
                        <a:t>17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2"/>
                    </a:solidFill>
                  </a:tcPr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050" spc="70" dirty="0">
                          <a:latin typeface="Trebuchet MS"/>
                          <a:cs typeface="Trebuchet MS"/>
                        </a:rPr>
                        <a:t>9012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050" spc="55" dirty="0">
                          <a:latin typeface="Trebuchet MS"/>
                          <a:cs typeface="Trebuchet MS"/>
                        </a:rPr>
                        <a:t>C0701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2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050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050" spc="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1050" dirty="0">
                          <a:latin typeface="Trebuchet MS"/>
                          <a:cs typeface="Trebuchet MS"/>
                        </a:rPr>
                        <a:t>w</a:t>
                      </a:r>
                      <a:r>
                        <a:rPr sz="1050" spc="-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spc="-10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050" spc="10" dirty="0">
                          <a:latin typeface="Trebuchet MS"/>
                          <a:cs typeface="Trebuchet MS"/>
                        </a:rPr>
                        <a:t>oo</a:t>
                      </a:r>
                      <a:r>
                        <a:rPr sz="1050" spc="5" dirty="0"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050" spc="-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050" dirty="0">
                          <a:latin typeface="Trebuchet MS"/>
                          <a:cs typeface="Trebuchet MS"/>
                        </a:rPr>
                        <a:t>nt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530">
                <a:tc>
                  <a:txBody>
                    <a:bodyPr/>
                    <a:lstStyle/>
                    <a:p>
                      <a:pPr marL="91440">
                        <a:lnSpc>
                          <a:spcPts val="1255"/>
                        </a:lnSpc>
                        <a:spcBef>
                          <a:spcPts val="315"/>
                        </a:spcBef>
                      </a:pPr>
                      <a:r>
                        <a:rPr sz="1050" spc="30" dirty="0">
                          <a:latin typeface="Trebuchet MS"/>
                          <a:cs typeface="Trebuchet MS"/>
                        </a:rPr>
                        <a:t>2/29/2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  <a:p>
                      <a:pPr marL="91440">
                        <a:lnSpc>
                          <a:spcPts val="1255"/>
                        </a:lnSpc>
                      </a:pPr>
                      <a:r>
                        <a:rPr sz="1050" spc="70" dirty="0">
                          <a:latin typeface="Trebuchet MS"/>
                          <a:cs typeface="Trebuchet MS"/>
                        </a:rPr>
                        <a:t>018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050" spc="70" dirty="0">
                          <a:latin typeface="Trebuchet MS"/>
                          <a:cs typeface="Trebuchet MS"/>
                        </a:rPr>
                        <a:t>3456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050" spc="60" dirty="0">
                          <a:latin typeface="Trebuchet MS"/>
                          <a:cs typeface="Trebuchet MS"/>
                        </a:rPr>
                        <a:t>P1501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1193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ts val="1205"/>
                        </a:lnSpc>
                        <a:spcBef>
                          <a:spcPts val="385"/>
                        </a:spcBef>
                      </a:pPr>
                      <a:r>
                        <a:rPr sz="1050" spc="20" dirty="0">
                          <a:latin typeface="Trebuchet MS"/>
                          <a:cs typeface="Trebuchet MS"/>
                        </a:rPr>
                        <a:t>Speed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  <a:p>
                      <a:pPr marL="189230">
                        <a:lnSpc>
                          <a:spcPts val="1205"/>
                        </a:lnSpc>
                      </a:pPr>
                      <a:r>
                        <a:rPr sz="1050" spc="20" dirty="0">
                          <a:latin typeface="Trebuchet MS"/>
                          <a:cs typeface="Trebuchet MS"/>
                        </a:rPr>
                        <a:t>sensor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4707" y="4767326"/>
            <a:ext cx="1894078" cy="1541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61616" y="1580388"/>
            <a:ext cx="1065403" cy="154558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0552176" y="3118104"/>
            <a:ext cx="2515870" cy="1990089"/>
          </a:xfrm>
          <a:custGeom>
            <a:avLst/>
            <a:gdLst/>
            <a:ahLst/>
            <a:cxnLst/>
            <a:rect l="l" t="t" r="r" b="b"/>
            <a:pathLst>
              <a:path w="2515869" h="1990089">
                <a:moveTo>
                  <a:pt x="12192" y="131063"/>
                </a:moveTo>
                <a:lnTo>
                  <a:pt x="56127" y="132498"/>
                </a:lnTo>
                <a:lnTo>
                  <a:pt x="99971" y="136738"/>
                </a:lnTo>
                <a:lnTo>
                  <a:pt x="143634" y="143691"/>
                </a:lnTo>
                <a:lnTo>
                  <a:pt x="187022" y="153264"/>
                </a:lnTo>
                <a:lnTo>
                  <a:pt x="230046" y="165362"/>
                </a:lnTo>
                <a:lnTo>
                  <a:pt x="272612" y="179892"/>
                </a:lnTo>
                <a:lnTo>
                  <a:pt x="314630" y="196761"/>
                </a:lnTo>
                <a:lnTo>
                  <a:pt x="356009" y="215875"/>
                </a:lnTo>
                <a:lnTo>
                  <a:pt x="396656" y="237140"/>
                </a:lnTo>
                <a:lnTo>
                  <a:pt x="436480" y="260464"/>
                </a:lnTo>
                <a:lnTo>
                  <a:pt x="475390" y="285752"/>
                </a:lnTo>
                <a:lnTo>
                  <a:pt x="513294" y="312912"/>
                </a:lnTo>
                <a:lnTo>
                  <a:pt x="550100" y="341848"/>
                </a:lnTo>
                <a:lnTo>
                  <a:pt x="585717" y="372469"/>
                </a:lnTo>
                <a:lnTo>
                  <a:pt x="620054" y="404681"/>
                </a:lnTo>
                <a:lnTo>
                  <a:pt x="653019" y="438389"/>
                </a:lnTo>
                <a:lnTo>
                  <a:pt x="684521" y="473501"/>
                </a:lnTo>
                <a:lnTo>
                  <a:pt x="714467" y="509923"/>
                </a:lnTo>
                <a:lnTo>
                  <a:pt x="742767" y="547562"/>
                </a:lnTo>
                <a:lnTo>
                  <a:pt x="769329" y="586323"/>
                </a:lnTo>
                <a:lnTo>
                  <a:pt x="794061" y="626114"/>
                </a:lnTo>
                <a:lnTo>
                  <a:pt x="816872" y="666841"/>
                </a:lnTo>
                <a:lnTo>
                  <a:pt x="837671" y="708410"/>
                </a:lnTo>
                <a:lnTo>
                  <a:pt x="856365" y="750728"/>
                </a:lnTo>
                <a:lnTo>
                  <a:pt x="872864" y="793701"/>
                </a:lnTo>
                <a:lnTo>
                  <a:pt x="887076" y="837237"/>
                </a:lnTo>
                <a:lnTo>
                  <a:pt x="898908" y="881240"/>
                </a:lnTo>
                <a:lnTo>
                  <a:pt x="908271" y="925619"/>
                </a:lnTo>
                <a:lnTo>
                  <a:pt x="915072" y="970279"/>
                </a:lnTo>
                <a:lnTo>
                  <a:pt x="919220" y="1015126"/>
                </a:lnTo>
                <a:lnTo>
                  <a:pt x="920623" y="1060069"/>
                </a:lnTo>
                <a:lnTo>
                  <a:pt x="922025" y="1104999"/>
                </a:lnTo>
                <a:lnTo>
                  <a:pt x="926172" y="1149837"/>
                </a:lnTo>
                <a:lnTo>
                  <a:pt x="932971" y="1194488"/>
                </a:lnTo>
                <a:lnTo>
                  <a:pt x="942331" y="1238859"/>
                </a:lnTo>
                <a:lnTo>
                  <a:pt x="954161" y="1282857"/>
                </a:lnTo>
                <a:lnTo>
                  <a:pt x="968370" y="1326388"/>
                </a:lnTo>
                <a:lnTo>
                  <a:pt x="984865" y="1369358"/>
                </a:lnTo>
                <a:lnTo>
                  <a:pt x="1003555" y="1411673"/>
                </a:lnTo>
                <a:lnTo>
                  <a:pt x="1024350" y="1453241"/>
                </a:lnTo>
                <a:lnTo>
                  <a:pt x="1047157" y="1493967"/>
                </a:lnTo>
                <a:lnTo>
                  <a:pt x="1071885" y="1533758"/>
                </a:lnTo>
                <a:lnTo>
                  <a:pt x="1098443" y="1572520"/>
                </a:lnTo>
                <a:lnTo>
                  <a:pt x="1126739" y="1610160"/>
                </a:lnTo>
                <a:lnTo>
                  <a:pt x="1156682" y="1646584"/>
                </a:lnTo>
                <a:lnTo>
                  <a:pt x="1188180" y="1681699"/>
                </a:lnTo>
                <a:lnTo>
                  <a:pt x="1221142" y="1715410"/>
                </a:lnTo>
                <a:lnTo>
                  <a:pt x="1255476" y="1747625"/>
                </a:lnTo>
                <a:lnTo>
                  <a:pt x="1291091" y="1778250"/>
                </a:lnTo>
                <a:lnTo>
                  <a:pt x="1327896" y="1807190"/>
                </a:lnTo>
                <a:lnTo>
                  <a:pt x="1365799" y="1834354"/>
                </a:lnTo>
                <a:lnTo>
                  <a:pt x="1404709" y="1859646"/>
                </a:lnTo>
                <a:lnTo>
                  <a:pt x="1444533" y="1882974"/>
                </a:lnTo>
                <a:lnTo>
                  <a:pt x="1485182" y="1904243"/>
                </a:lnTo>
                <a:lnTo>
                  <a:pt x="1526563" y="1923361"/>
                </a:lnTo>
                <a:lnTo>
                  <a:pt x="1568585" y="1940233"/>
                </a:lnTo>
                <a:lnTo>
                  <a:pt x="1611156" y="1954767"/>
                </a:lnTo>
                <a:lnTo>
                  <a:pt x="1654185" y="1966868"/>
                </a:lnTo>
                <a:lnTo>
                  <a:pt x="1697581" y="1976442"/>
                </a:lnTo>
                <a:lnTo>
                  <a:pt x="1741252" y="1983397"/>
                </a:lnTo>
                <a:lnTo>
                  <a:pt x="1785107" y="1987639"/>
                </a:lnTo>
                <a:lnTo>
                  <a:pt x="1829053" y="1989074"/>
                </a:lnTo>
              </a:path>
              <a:path w="2515869" h="1990089">
                <a:moveTo>
                  <a:pt x="3048" y="128016"/>
                </a:moveTo>
                <a:lnTo>
                  <a:pt x="41412" y="129883"/>
                </a:lnTo>
                <a:lnTo>
                  <a:pt x="79672" y="135390"/>
                </a:lnTo>
                <a:lnTo>
                  <a:pt x="117720" y="144399"/>
                </a:lnTo>
                <a:lnTo>
                  <a:pt x="155453" y="156768"/>
                </a:lnTo>
                <a:lnTo>
                  <a:pt x="192765" y="172358"/>
                </a:lnTo>
                <a:lnTo>
                  <a:pt x="229550" y="191029"/>
                </a:lnTo>
                <a:lnTo>
                  <a:pt x="265703" y="212641"/>
                </a:lnTo>
                <a:lnTo>
                  <a:pt x="301120" y="237053"/>
                </a:lnTo>
                <a:lnTo>
                  <a:pt x="335693" y="264127"/>
                </a:lnTo>
                <a:lnTo>
                  <a:pt x="369320" y="293721"/>
                </a:lnTo>
                <a:lnTo>
                  <a:pt x="401893" y="325696"/>
                </a:lnTo>
                <a:lnTo>
                  <a:pt x="433307" y="359912"/>
                </a:lnTo>
                <a:lnTo>
                  <a:pt x="463459" y="396228"/>
                </a:lnTo>
                <a:lnTo>
                  <a:pt x="492241" y="434506"/>
                </a:lnTo>
                <a:lnTo>
                  <a:pt x="519549" y="474604"/>
                </a:lnTo>
                <a:lnTo>
                  <a:pt x="545278" y="516384"/>
                </a:lnTo>
                <a:lnTo>
                  <a:pt x="569321" y="559704"/>
                </a:lnTo>
                <a:lnTo>
                  <a:pt x="591575" y="604425"/>
                </a:lnTo>
                <a:lnTo>
                  <a:pt x="611933" y="650408"/>
                </a:lnTo>
                <a:lnTo>
                  <a:pt x="630291" y="697511"/>
                </a:lnTo>
                <a:lnTo>
                  <a:pt x="646542" y="745595"/>
                </a:lnTo>
                <a:lnTo>
                  <a:pt x="660582" y="794520"/>
                </a:lnTo>
                <a:lnTo>
                  <a:pt x="672306" y="844146"/>
                </a:lnTo>
                <a:lnTo>
                  <a:pt x="681607" y="894333"/>
                </a:lnTo>
                <a:lnTo>
                  <a:pt x="688382" y="944941"/>
                </a:lnTo>
                <a:lnTo>
                  <a:pt x="692523" y="995830"/>
                </a:lnTo>
                <a:lnTo>
                  <a:pt x="693927" y="1046861"/>
                </a:lnTo>
                <a:lnTo>
                  <a:pt x="695332" y="1097878"/>
                </a:lnTo>
                <a:lnTo>
                  <a:pt x="699473" y="1148756"/>
                </a:lnTo>
                <a:lnTo>
                  <a:pt x="706248" y="1199354"/>
                </a:lnTo>
                <a:lnTo>
                  <a:pt x="715549" y="1249534"/>
                </a:lnTo>
                <a:lnTo>
                  <a:pt x="727273" y="1299154"/>
                </a:lnTo>
                <a:lnTo>
                  <a:pt x="741313" y="1348075"/>
                </a:lnTo>
                <a:lnTo>
                  <a:pt x="757564" y="1396156"/>
                </a:lnTo>
                <a:lnTo>
                  <a:pt x="775922" y="1443257"/>
                </a:lnTo>
                <a:lnTo>
                  <a:pt x="796280" y="1489239"/>
                </a:lnTo>
                <a:lnTo>
                  <a:pt x="818534" y="1533961"/>
                </a:lnTo>
                <a:lnTo>
                  <a:pt x="842577" y="1577283"/>
                </a:lnTo>
                <a:lnTo>
                  <a:pt x="868306" y="1619064"/>
                </a:lnTo>
                <a:lnTo>
                  <a:pt x="895614" y="1659166"/>
                </a:lnTo>
                <a:lnTo>
                  <a:pt x="924396" y="1697447"/>
                </a:lnTo>
                <a:lnTo>
                  <a:pt x="954548" y="1733768"/>
                </a:lnTo>
                <a:lnTo>
                  <a:pt x="985962" y="1767988"/>
                </a:lnTo>
                <a:lnTo>
                  <a:pt x="1018535" y="1799967"/>
                </a:lnTo>
                <a:lnTo>
                  <a:pt x="1052162" y="1829566"/>
                </a:lnTo>
                <a:lnTo>
                  <a:pt x="1086735" y="1856644"/>
                </a:lnTo>
                <a:lnTo>
                  <a:pt x="1122152" y="1881061"/>
                </a:lnTo>
                <a:lnTo>
                  <a:pt x="1158305" y="1902677"/>
                </a:lnTo>
                <a:lnTo>
                  <a:pt x="1195090" y="1921352"/>
                </a:lnTo>
                <a:lnTo>
                  <a:pt x="1232402" y="1936946"/>
                </a:lnTo>
                <a:lnTo>
                  <a:pt x="1270135" y="1949318"/>
                </a:lnTo>
                <a:lnTo>
                  <a:pt x="1308183" y="1958329"/>
                </a:lnTo>
                <a:lnTo>
                  <a:pt x="1346443" y="1963838"/>
                </a:lnTo>
                <a:lnTo>
                  <a:pt x="1384807" y="1965706"/>
                </a:lnTo>
              </a:path>
              <a:path w="2515869" h="1990089">
                <a:moveTo>
                  <a:pt x="0" y="0"/>
                </a:moveTo>
                <a:lnTo>
                  <a:pt x="5206" y="1976374"/>
                </a:lnTo>
              </a:path>
              <a:path w="2515869" h="1990089">
                <a:moveTo>
                  <a:pt x="2515489" y="1989709"/>
                </a:moveTo>
                <a:lnTo>
                  <a:pt x="6096" y="1981200"/>
                </a:lnTo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30914" y="5308472"/>
            <a:ext cx="446277" cy="149606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8677656" y="3950208"/>
            <a:ext cx="1338580" cy="487680"/>
            <a:chOff x="8677656" y="3950208"/>
            <a:chExt cx="1338580" cy="487680"/>
          </a:xfrm>
        </p:grpSpPr>
        <p:sp>
          <p:nvSpPr>
            <p:cNvPr id="20" name="object 20"/>
            <p:cNvSpPr/>
            <p:nvPr/>
          </p:nvSpPr>
          <p:spPr>
            <a:xfrm>
              <a:off x="8683752" y="3956304"/>
              <a:ext cx="1325880" cy="475615"/>
            </a:xfrm>
            <a:custGeom>
              <a:avLst/>
              <a:gdLst/>
              <a:ahLst/>
              <a:cxnLst/>
              <a:rect l="l" t="t" r="r" b="b"/>
              <a:pathLst>
                <a:path w="1325879" h="475614">
                  <a:moveTo>
                    <a:pt x="1088136" y="0"/>
                  </a:moveTo>
                  <a:lnTo>
                    <a:pt x="1088136" y="118872"/>
                  </a:lnTo>
                  <a:lnTo>
                    <a:pt x="0" y="118872"/>
                  </a:lnTo>
                  <a:lnTo>
                    <a:pt x="0" y="356616"/>
                  </a:lnTo>
                  <a:lnTo>
                    <a:pt x="1088136" y="356616"/>
                  </a:lnTo>
                  <a:lnTo>
                    <a:pt x="1088136" y="475488"/>
                  </a:lnTo>
                  <a:lnTo>
                    <a:pt x="1325879" y="237744"/>
                  </a:lnTo>
                  <a:lnTo>
                    <a:pt x="1088136" y="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83752" y="3956304"/>
              <a:ext cx="1325880" cy="475615"/>
            </a:xfrm>
            <a:custGeom>
              <a:avLst/>
              <a:gdLst/>
              <a:ahLst/>
              <a:cxnLst/>
              <a:rect l="l" t="t" r="r" b="b"/>
              <a:pathLst>
                <a:path w="1325879" h="475614">
                  <a:moveTo>
                    <a:pt x="0" y="118872"/>
                  </a:moveTo>
                  <a:lnTo>
                    <a:pt x="1088136" y="118872"/>
                  </a:lnTo>
                  <a:lnTo>
                    <a:pt x="1088136" y="0"/>
                  </a:lnTo>
                  <a:lnTo>
                    <a:pt x="1325879" y="237744"/>
                  </a:lnTo>
                  <a:lnTo>
                    <a:pt x="1088136" y="475488"/>
                  </a:lnTo>
                  <a:lnTo>
                    <a:pt x="1088136" y="356616"/>
                  </a:lnTo>
                  <a:lnTo>
                    <a:pt x="0" y="356616"/>
                  </a:lnTo>
                  <a:lnTo>
                    <a:pt x="0" y="118872"/>
                  </a:lnTo>
                  <a:close/>
                </a:path>
              </a:pathLst>
            </a:custGeom>
            <a:ln w="12192">
              <a:solidFill>
                <a:srgbClr val="BB96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556823" y="2839529"/>
            <a:ext cx="1394460" cy="777875"/>
            <a:chOff x="4556823" y="2839529"/>
            <a:chExt cx="1394460" cy="777875"/>
          </a:xfrm>
        </p:grpSpPr>
        <p:sp>
          <p:nvSpPr>
            <p:cNvPr id="23" name="object 23"/>
            <p:cNvSpPr/>
            <p:nvPr/>
          </p:nvSpPr>
          <p:spPr>
            <a:xfrm>
              <a:off x="4562220" y="2844927"/>
              <a:ext cx="1383665" cy="767080"/>
            </a:xfrm>
            <a:custGeom>
              <a:avLst/>
              <a:gdLst/>
              <a:ahLst/>
              <a:cxnLst/>
              <a:rect l="l" t="t" r="r" b="b"/>
              <a:pathLst>
                <a:path w="1383664" h="767079">
                  <a:moveTo>
                    <a:pt x="86740" y="0"/>
                  </a:moveTo>
                  <a:lnTo>
                    <a:pt x="0" y="226187"/>
                  </a:lnTo>
                  <a:lnTo>
                    <a:pt x="1113916" y="653796"/>
                  </a:lnTo>
                  <a:lnTo>
                    <a:pt x="1070609" y="766952"/>
                  </a:lnTo>
                  <a:lnTo>
                    <a:pt x="1383664" y="627634"/>
                  </a:lnTo>
                  <a:lnTo>
                    <a:pt x="1244218" y="314578"/>
                  </a:lnTo>
                  <a:lnTo>
                    <a:pt x="1200784" y="427609"/>
                  </a:lnTo>
                  <a:lnTo>
                    <a:pt x="86740" y="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62220" y="2844927"/>
              <a:ext cx="1383665" cy="767080"/>
            </a:xfrm>
            <a:custGeom>
              <a:avLst/>
              <a:gdLst/>
              <a:ahLst/>
              <a:cxnLst/>
              <a:rect l="l" t="t" r="r" b="b"/>
              <a:pathLst>
                <a:path w="1383664" h="767079">
                  <a:moveTo>
                    <a:pt x="86740" y="0"/>
                  </a:moveTo>
                  <a:lnTo>
                    <a:pt x="1200784" y="427609"/>
                  </a:lnTo>
                  <a:lnTo>
                    <a:pt x="1244218" y="314578"/>
                  </a:lnTo>
                  <a:lnTo>
                    <a:pt x="1383664" y="627634"/>
                  </a:lnTo>
                  <a:lnTo>
                    <a:pt x="1070609" y="766952"/>
                  </a:lnTo>
                  <a:lnTo>
                    <a:pt x="1113916" y="653796"/>
                  </a:lnTo>
                  <a:lnTo>
                    <a:pt x="0" y="226187"/>
                  </a:lnTo>
                  <a:lnTo>
                    <a:pt x="86740" y="0"/>
                  </a:lnTo>
                  <a:close/>
                </a:path>
              </a:pathLst>
            </a:custGeom>
            <a:ln w="10795">
              <a:solidFill>
                <a:srgbClr val="BB96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6409944" y="3770376"/>
            <a:ext cx="1746885" cy="929640"/>
            <a:chOff x="6409944" y="3770376"/>
            <a:chExt cx="1746885" cy="929640"/>
          </a:xfrm>
        </p:grpSpPr>
        <p:sp>
          <p:nvSpPr>
            <p:cNvPr id="26" name="object 26"/>
            <p:cNvSpPr/>
            <p:nvPr/>
          </p:nvSpPr>
          <p:spPr>
            <a:xfrm>
              <a:off x="6416040" y="3776472"/>
              <a:ext cx="1734820" cy="917575"/>
            </a:xfrm>
            <a:custGeom>
              <a:avLst/>
              <a:gdLst/>
              <a:ahLst/>
              <a:cxnLst/>
              <a:rect l="l" t="t" r="r" b="b"/>
              <a:pathLst>
                <a:path w="1734820" h="917575">
                  <a:moveTo>
                    <a:pt x="1734312" y="0"/>
                  </a:moveTo>
                  <a:lnTo>
                    <a:pt x="0" y="0"/>
                  </a:lnTo>
                  <a:lnTo>
                    <a:pt x="0" y="917448"/>
                  </a:lnTo>
                  <a:lnTo>
                    <a:pt x="1734312" y="917448"/>
                  </a:lnTo>
                  <a:lnTo>
                    <a:pt x="173431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16040" y="3776472"/>
              <a:ext cx="1734820" cy="917575"/>
            </a:xfrm>
            <a:custGeom>
              <a:avLst/>
              <a:gdLst/>
              <a:ahLst/>
              <a:cxnLst/>
              <a:rect l="l" t="t" r="r" b="b"/>
              <a:pathLst>
                <a:path w="1734820" h="917575">
                  <a:moveTo>
                    <a:pt x="216788" y="0"/>
                  </a:moveTo>
                  <a:lnTo>
                    <a:pt x="216788" y="917448"/>
                  </a:lnTo>
                </a:path>
                <a:path w="1734820" h="917575">
                  <a:moveTo>
                    <a:pt x="1517523" y="0"/>
                  </a:moveTo>
                  <a:lnTo>
                    <a:pt x="1517523" y="917448"/>
                  </a:lnTo>
                </a:path>
                <a:path w="1734820" h="917575">
                  <a:moveTo>
                    <a:pt x="0" y="917448"/>
                  </a:moveTo>
                  <a:lnTo>
                    <a:pt x="1734312" y="917448"/>
                  </a:lnTo>
                  <a:lnTo>
                    <a:pt x="1734312" y="0"/>
                  </a:lnTo>
                  <a:lnTo>
                    <a:pt x="0" y="0"/>
                  </a:lnTo>
                  <a:lnTo>
                    <a:pt x="0" y="917448"/>
                  </a:lnTo>
                  <a:close/>
                </a:path>
              </a:pathLst>
            </a:custGeom>
            <a:ln w="12192">
              <a:solidFill>
                <a:srgbClr val="E9E9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77050" y="3944747"/>
              <a:ext cx="826261" cy="230124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4605591" y="4884483"/>
            <a:ext cx="1401445" cy="760730"/>
            <a:chOff x="4605591" y="4884483"/>
            <a:chExt cx="1401445" cy="760730"/>
          </a:xfrm>
        </p:grpSpPr>
        <p:sp>
          <p:nvSpPr>
            <p:cNvPr id="30" name="object 30"/>
            <p:cNvSpPr/>
            <p:nvPr/>
          </p:nvSpPr>
          <p:spPr>
            <a:xfrm>
              <a:off x="4610988" y="4889881"/>
              <a:ext cx="1390650" cy="749935"/>
            </a:xfrm>
            <a:custGeom>
              <a:avLst/>
              <a:gdLst/>
              <a:ahLst/>
              <a:cxnLst/>
              <a:rect l="l" t="t" r="r" b="b"/>
              <a:pathLst>
                <a:path w="1390650" h="749935">
                  <a:moveTo>
                    <a:pt x="1079881" y="0"/>
                  </a:moveTo>
                  <a:lnTo>
                    <a:pt x="1121283" y="113792"/>
                  </a:lnTo>
                  <a:lnTo>
                    <a:pt x="0" y="521970"/>
                  </a:lnTo>
                  <a:lnTo>
                    <a:pt x="82803" y="749681"/>
                  </a:lnTo>
                  <a:lnTo>
                    <a:pt x="1204214" y="341503"/>
                  </a:lnTo>
                  <a:lnTo>
                    <a:pt x="1245615" y="455422"/>
                  </a:lnTo>
                  <a:lnTo>
                    <a:pt x="1390396" y="144780"/>
                  </a:lnTo>
                  <a:lnTo>
                    <a:pt x="1079881" y="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10988" y="4889881"/>
              <a:ext cx="1390650" cy="749935"/>
            </a:xfrm>
            <a:custGeom>
              <a:avLst/>
              <a:gdLst/>
              <a:ahLst/>
              <a:cxnLst/>
              <a:rect l="l" t="t" r="r" b="b"/>
              <a:pathLst>
                <a:path w="1390650" h="749935">
                  <a:moveTo>
                    <a:pt x="0" y="521970"/>
                  </a:moveTo>
                  <a:lnTo>
                    <a:pt x="1121283" y="113792"/>
                  </a:lnTo>
                  <a:lnTo>
                    <a:pt x="1079881" y="0"/>
                  </a:lnTo>
                  <a:lnTo>
                    <a:pt x="1390396" y="144780"/>
                  </a:lnTo>
                  <a:lnTo>
                    <a:pt x="1245615" y="455422"/>
                  </a:lnTo>
                  <a:lnTo>
                    <a:pt x="1204214" y="341503"/>
                  </a:lnTo>
                  <a:lnTo>
                    <a:pt x="82803" y="749681"/>
                  </a:lnTo>
                  <a:lnTo>
                    <a:pt x="0" y="521970"/>
                  </a:lnTo>
                  <a:close/>
                </a:path>
              </a:pathLst>
            </a:custGeom>
            <a:ln w="10795">
              <a:solidFill>
                <a:srgbClr val="BB96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91089" y="5941314"/>
            <a:ext cx="88264" cy="88265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10954257" y="5854700"/>
            <a:ext cx="2521585" cy="691515"/>
            <a:chOff x="10954257" y="5854700"/>
            <a:chExt cx="2521585" cy="691515"/>
          </a:xfrm>
        </p:grpSpPr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9337" y="5854700"/>
              <a:ext cx="1668398" cy="33350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54257" y="6225540"/>
              <a:ext cx="2521330" cy="320294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491089" y="6938009"/>
            <a:ext cx="88264" cy="8830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952226" y="6843268"/>
            <a:ext cx="1793240" cy="34159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object 12">
            <a:extLst>
              <a:ext uri="{FF2B5EF4-FFF2-40B4-BE49-F238E27FC236}">
                <a16:creationId xmlns:a16="http://schemas.microsoft.com/office/drawing/2014/main" id="{2D63F29A-498A-B82E-5EE7-A2249970C214}"/>
              </a:ext>
            </a:extLst>
          </p:cNvPr>
          <p:cNvSpPr txBox="1">
            <a:spLocks/>
          </p:cNvSpPr>
          <p:nvPr/>
        </p:nvSpPr>
        <p:spPr>
          <a:xfrm>
            <a:off x="548638" y="3555543"/>
            <a:ext cx="11567161" cy="173477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lang="en-AU" sz="6600" b="1" spc="-120" dirty="0">
                <a:solidFill>
                  <a:srgbClr val="FFFFFF"/>
                </a:solidFill>
              </a:rPr>
              <a:t>Design decisions of </a:t>
            </a:r>
          </a:p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lang="en-AU" sz="6600" b="1" spc="-120" dirty="0">
                <a:solidFill>
                  <a:srgbClr val="FFFFFF"/>
                </a:solidFill>
              </a:rPr>
              <a:t>smart ICE product solutions</a:t>
            </a:r>
            <a:endParaRPr lang="en-AU" sz="6600" b="1" dirty="0"/>
          </a:p>
        </p:txBody>
      </p: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64977CA7-64D6-0EF5-2A3A-653AAF35D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202" y="7070947"/>
            <a:ext cx="1557630" cy="845744"/>
          </a:xfrm>
          <a:prstGeom prst="rect">
            <a:avLst/>
          </a:prstGeom>
        </p:spPr>
      </p:pic>
      <p:sp>
        <p:nvSpPr>
          <p:cNvPr id="15" name="object 17">
            <a:extLst>
              <a:ext uri="{FF2B5EF4-FFF2-40B4-BE49-F238E27FC236}">
                <a16:creationId xmlns:a16="http://schemas.microsoft.com/office/drawing/2014/main" id="{76155A72-8243-C4AA-A4F9-86A38230B6FB}"/>
              </a:ext>
            </a:extLst>
          </p:cNvPr>
          <p:cNvSpPr txBox="1"/>
          <p:nvPr/>
        </p:nvSpPr>
        <p:spPr>
          <a:xfrm>
            <a:off x="6471961" y="7535528"/>
            <a:ext cx="168647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C00000"/>
                </a:solidFill>
                <a:latin typeface="Segoe UI"/>
                <a:cs typeface="Segoe UI"/>
              </a:rPr>
              <a:t>CONFIDENTIAL</a:t>
            </a:r>
            <a:endParaRPr sz="1600" dirty="0">
              <a:latin typeface="Segoe UI"/>
              <a:cs typeface="Segoe UI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D178D274-DA64-E459-523E-2F1A103E99E2}"/>
              </a:ext>
            </a:extLst>
          </p:cNvPr>
          <p:cNvSpPr txBox="1">
            <a:spLocks/>
          </p:cNvSpPr>
          <p:nvPr/>
        </p:nvSpPr>
        <p:spPr>
          <a:xfrm>
            <a:off x="493268" y="7013843"/>
            <a:ext cx="2969133" cy="845744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>
            <a:lvl1pPr>
              <a:defRPr sz="4800" b="0" i="0">
                <a:solidFill>
                  <a:srgbClr val="EFEFEF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R="5080"/>
            <a:r>
              <a:rPr lang="en-AU" sz="3200" spc="-120" dirty="0">
                <a:solidFill>
                  <a:srgbClr val="FFFFFF"/>
                </a:solidFill>
              </a:rPr>
              <a:t>Ironhack</a:t>
            </a:r>
          </a:p>
          <a:p>
            <a:pPr marR="5080"/>
            <a:r>
              <a:rPr lang="en-AU" sz="1400" spc="-1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Project</a:t>
            </a:r>
            <a:endParaRPr lang="en-A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257E41A5-D49F-3F7B-C8AA-4EE30D61E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34" y="7006482"/>
            <a:ext cx="917766" cy="99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79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4197" y="2286000"/>
            <a:ext cx="13502005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On a per-vehicle level, connectivity could deliver up to $310 in revenue and $180 in cost savings per year, on average, in 2030.</a:t>
            </a:r>
            <a:endParaRPr spc="-25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490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EFAF3E06-60F9-14A7-BE99-56AC455BA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064" y="-109221"/>
            <a:ext cx="16375064" cy="17225717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335292B8-F161-20C1-0836-0805FCA00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11048999" cy="6861477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182" y="233045"/>
            <a:ext cx="135020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>
                <a:solidFill>
                  <a:srgbClr val="FFFFFF"/>
                </a:solidFill>
              </a:rPr>
              <a:t>Smart</a:t>
            </a:r>
            <a:r>
              <a:rPr spc="-400" dirty="0">
                <a:solidFill>
                  <a:srgbClr val="FFFFFF"/>
                </a:solidFill>
              </a:rPr>
              <a:t> </a:t>
            </a:r>
            <a:r>
              <a:rPr spc="-160" dirty="0">
                <a:solidFill>
                  <a:srgbClr val="FFFFFF"/>
                </a:solidFill>
              </a:rPr>
              <a:t>product</a:t>
            </a:r>
            <a:r>
              <a:rPr spc="-395" dirty="0">
                <a:solidFill>
                  <a:srgbClr val="FFFFFF"/>
                </a:solidFill>
              </a:rPr>
              <a:t> </a:t>
            </a:r>
            <a:r>
              <a:rPr spc="-145" dirty="0">
                <a:solidFill>
                  <a:srgbClr val="FFFFFF"/>
                </a:solidFill>
              </a:rPr>
              <a:t>solution</a:t>
            </a:r>
            <a:r>
              <a:rPr spc="-375" dirty="0">
                <a:solidFill>
                  <a:srgbClr val="FFFFFF"/>
                </a:solidFill>
              </a:rPr>
              <a:t> </a:t>
            </a:r>
            <a:r>
              <a:rPr spc="-270" dirty="0">
                <a:solidFill>
                  <a:srgbClr val="FFFFFF"/>
                </a:solidFill>
              </a:rPr>
              <a:t>architecture</a:t>
            </a:r>
            <a:r>
              <a:rPr lang="en-US" spc="-270" dirty="0">
                <a:solidFill>
                  <a:srgbClr val="FFFFFF"/>
                </a:solidFill>
              </a:rPr>
              <a:t> ICE battery</a:t>
            </a:r>
            <a:endParaRPr spc="-27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EFAF3E06-60F9-14A7-BE99-56AC455BA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064" y="-109221"/>
            <a:ext cx="16375064" cy="17225717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335292B8-F161-20C1-0836-0805FCA00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11048999" cy="6861477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182" y="233045"/>
            <a:ext cx="135020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>
                <a:solidFill>
                  <a:srgbClr val="FFFFFF"/>
                </a:solidFill>
              </a:rPr>
              <a:t>Smart</a:t>
            </a:r>
            <a:r>
              <a:rPr spc="-400" dirty="0">
                <a:solidFill>
                  <a:srgbClr val="FFFFFF"/>
                </a:solidFill>
              </a:rPr>
              <a:t> </a:t>
            </a:r>
            <a:r>
              <a:rPr spc="-160" dirty="0">
                <a:solidFill>
                  <a:srgbClr val="FFFFFF"/>
                </a:solidFill>
              </a:rPr>
              <a:t>product</a:t>
            </a:r>
            <a:r>
              <a:rPr spc="-395" dirty="0">
                <a:solidFill>
                  <a:srgbClr val="FFFFFF"/>
                </a:solidFill>
              </a:rPr>
              <a:t> </a:t>
            </a:r>
            <a:r>
              <a:rPr lang="en-US" spc="-145" dirty="0">
                <a:solidFill>
                  <a:srgbClr val="FFFFFF"/>
                </a:solidFill>
              </a:rPr>
              <a:t>processing ICE battery</a:t>
            </a:r>
            <a:endParaRPr spc="-270" dirty="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BD5E9A-4251-819F-9010-58162D9E4112}"/>
              </a:ext>
            </a:extLst>
          </p:cNvPr>
          <p:cNvSpPr/>
          <p:nvPr/>
        </p:nvSpPr>
        <p:spPr>
          <a:xfrm>
            <a:off x="457200" y="1363346"/>
            <a:ext cx="1334618" cy="15240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EF109-B491-63D3-923A-22EE21898B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39746"/>
            <a:ext cx="1524000" cy="429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5CE3E5-DC6F-693F-55A2-5C20FE709473}"/>
              </a:ext>
            </a:extLst>
          </p:cNvPr>
          <p:cNvSpPr txBox="1"/>
          <p:nvPr/>
        </p:nvSpPr>
        <p:spPr>
          <a:xfrm>
            <a:off x="457200" y="3489740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OEM Schedules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ABE8AF-1C4C-F3DC-2B46-E436C1858B77}"/>
              </a:ext>
            </a:extLst>
          </p:cNvPr>
          <p:cNvSpPr/>
          <p:nvPr/>
        </p:nvSpPr>
        <p:spPr>
          <a:xfrm>
            <a:off x="475691" y="4114801"/>
            <a:ext cx="1334618" cy="1921512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3C228-E2A9-8FA9-5A35-D49D255197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6043261"/>
            <a:ext cx="1410818" cy="341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0CABFF-32C1-752E-284E-3C2CF9522C23}"/>
              </a:ext>
            </a:extLst>
          </p:cNvPr>
          <p:cNvSpPr txBox="1"/>
          <p:nvPr/>
        </p:nvSpPr>
        <p:spPr>
          <a:xfrm>
            <a:off x="457200" y="6396335"/>
            <a:ext cx="150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Dynamic Telemetry</a:t>
            </a:r>
          </a:p>
          <a:p>
            <a:r>
              <a:rPr lang="en-US" sz="12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03F969-D42D-9378-F53C-B0C2F43D59D3}"/>
              </a:ext>
            </a:extLst>
          </p:cNvPr>
          <p:cNvSpPr/>
          <p:nvPr/>
        </p:nvSpPr>
        <p:spPr>
          <a:xfrm>
            <a:off x="7147159" y="3003687"/>
            <a:ext cx="1082441" cy="1644513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ED11C-8642-1364-C3CD-EF272D9015B1}"/>
              </a:ext>
            </a:extLst>
          </p:cNvPr>
          <p:cNvSpPr txBox="1"/>
          <p:nvPr/>
        </p:nvSpPr>
        <p:spPr>
          <a:xfrm>
            <a:off x="8267700" y="3003687"/>
            <a:ext cx="2504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PyTorch</a:t>
            </a:r>
            <a:r>
              <a:rPr lang="en-US" sz="1200" dirty="0">
                <a:solidFill>
                  <a:schemeClr val="bg1"/>
                </a:solidFill>
              </a:rPr>
              <a:t> DNN classification model</a:t>
            </a:r>
          </a:p>
          <a:p>
            <a:r>
              <a:rPr lang="en-US" sz="1200" dirty="0">
                <a:solidFill>
                  <a:schemeClr val="bg1"/>
                </a:solidFill>
              </a:rPr>
              <a:t>predicting battery failure. </a:t>
            </a:r>
          </a:p>
        </p:txBody>
      </p:sp>
    </p:spTree>
    <p:extLst>
      <p:ext uri="{BB962C8B-B14F-4D97-AF65-F5344CB8AC3E}">
        <p14:creationId xmlns:p14="http://schemas.microsoft.com/office/powerpoint/2010/main" val="240635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8" grpId="0"/>
      <p:bldP spid="9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0" dirty="0"/>
              <a:t>Model performance ICE battery</a:t>
            </a:r>
            <a:endParaRPr spc="-10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B3BB964-8ABE-4163-1861-024C3B366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6172200"/>
            <a:ext cx="5736925" cy="150060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6A3CBB3-B99D-C9E3-7178-81747A0C3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95400"/>
            <a:ext cx="5736925" cy="458779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54ADECA-9637-6E7B-6097-361BAEA72607}"/>
              </a:ext>
            </a:extLst>
          </p:cNvPr>
          <p:cNvSpPr txBox="1"/>
          <p:nvPr/>
        </p:nvSpPr>
        <p:spPr>
          <a:xfrm>
            <a:off x="10058400" y="6172200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rebuchet MS" panose="020B0703020202090204" pitchFamily="34" charset="0"/>
              </a:rPr>
              <a:t>Given the sample input data, </a:t>
            </a:r>
          </a:p>
          <a:p>
            <a:r>
              <a:rPr lang="en-AU" dirty="0">
                <a:solidFill>
                  <a:schemeClr val="bg1"/>
                </a:solidFill>
                <a:latin typeface="Trebuchet MS" panose="020B0703020202090204" pitchFamily="34" charset="0"/>
              </a:rPr>
              <a:t>the predicted probability of failure </a:t>
            </a:r>
          </a:p>
          <a:p>
            <a:r>
              <a:rPr lang="en-AU" dirty="0">
                <a:solidFill>
                  <a:schemeClr val="bg1"/>
                </a:solidFill>
                <a:latin typeface="Trebuchet MS" panose="020B0703020202090204" pitchFamily="34" charset="0"/>
              </a:rPr>
              <a:t>is 46.92%</a:t>
            </a:r>
            <a:endParaRPr lang="en-US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3A9B4B77-CB68-8138-521C-5F3DAEED9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140" y="2047799"/>
            <a:ext cx="4608594" cy="300125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299A60A-0AB6-9016-3672-2E9F417049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8" y="2337842"/>
            <a:ext cx="3381858" cy="16797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ACBA3AC-F6C3-9AF9-F150-5167143949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82" y="4090938"/>
            <a:ext cx="2637942" cy="263794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FA464F0-C314-6EF5-F128-61C2098A7FBE}"/>
              </a:ext>
            </a:extLst>
          </p:cNvPr>
          <p:cNvSpPr txBox="1"/>
          <p:nvPr/>
        </p:nvSpPr>
        <p:spPr>
          <a:xfrm>
            <a:off x="145267" y="6772364"/>
            <a:ext cx="3915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rebuchet MS" panose="020B0703020202090204" pitchFamily="34" charset="0"/>
              </a:rPr>
              <a:t>Skoda Octavia</a:t>
            </a:r>
          </a:p>
          <a:p>
            <a:r>
              <a:rPr lang="en-AU" dirty="0">
                <a:solidFill>
                  <a:schemeClr val="bg1"/>
                </a:solidFill>
                <a:latin typeface="Trebuchet MS" panose="020B0703020202090204" pitchFamily="34" charset="0"/>
              </a:rPr>
              <a:t>Internal combustion engine (Diesel)</a:t>
            </a:r>
            <a:endParaRPr lang="en-US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55223" y="3169920"/>
            <a:ext cx="2512060" cy="1946910"/>
            <a:chOff x="10555223" y="3169920"/>
            <a:chExt cx="2512060" cy="1946910"/>
          </a:xfrm>
        </p:grpSpPr>
        <p:sp>
          <p:nvSpPr>
            <p:cNvPr id="3" name="object 3"/>
            <p:cNvSpPr/>
            <p:nvPr/>
          </p:nvSpPr>
          <p:spPr>
            <a:xfrm>
              <a:off x="10558271" y="4434840"/>
              <a:ext cx="2508885" cy="664845"/>
            </a:xfrm>
            <a:custGeom>
              <a:avLst/>
              <a:gdLst/>
              <a:ahLst/>
              <a:cxnLst/>
              <a:rect l="l" t="t" r="r" b="b"/>
              <a:pathLst>
                <a:path w="2508884" h="664845">
                  <a:moveTo>
                    <a:pt x="0" y="664464"/>
                  </a:moveTo>
                  <a:lnTo>
                    <a:pt x="2508504" y="664464"/>
                  </a:lnTo>
                  <a:lnTo>
                    <a:pt x="2508504" y="0"/>
                  </a:lnTo>
                  <a:lnTo>
                    <a:pt x="0" y="0"/>
                  </a:lnTo>
                  <a:lnTo>
                    <a:pt x="0" y="664464"/>
                  </a:lnTo>
                  <a:close/>
                </a:path>
              </a:pathLst>
            </a:custGeom>
            <a:solidFill>
              <a:srgbClr val="FB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564367" y="4023360"/>
              <a:ext cx="2499360" cy="411480"/>
            </a:xfrm>
            <a:custGeom>
              <a:avLst/>
              <a:gdLst/>
              <a:ahLst/>
              <a:cxnLst/>
              <a:rect l="l" t="t" r="r" b="b"/>
              <a:pathLst>
                <a:path w="2499359" h="411479">
                  <a:moveTo>
                    <a:pt x="0" y="411479"/>
                  </a:moveTo>
                  <a:lnTo>
                    <a:pt x="2499360" y="411479"/>
                  </a:lnTo>
                  <a:lnTo>
                    <a:pt x="2499360" y="0"/>
                  </a:lnTo>
                  <a:lnTo>
                    <a:pt x="0" y="0"/>
                  </a:lnTo>
                  <a:lnTo>
                    <a:pt x="0" y="41147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567415" y="3169920"/>
              <a:ext cx="2496820" cy="853440"/>
            </a:xfrm>
            <a:custGeom>
              <a:avLst/>
              <a:gdLst/>
              <a:ahLst/>
              <a:cxnLst/>
              <a:rect l="l" t="t" r="r" b="b"/>
              <a:pathLst>
                <a:path w="2496819" h="853439">
                  <a:moveTo>
                    <a:pt x="2496312" y="0"/>
                  </a:moveTo>
                  <a:lnTo>
                    <a:pt x="0" y="0"/>
                  </a:lnTo>
                  <a:lnTo>
                    <a:pt x="0" y="853439"/>
                  </a:lnTo>
                  <a:lnTo>
                    <a:pt x="2496312" y="853439"/>
                  </a:lnTo>
                  <a:lnTo>
                    <a:pt x="249631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564367" y="3246120"/>
              <a:ext cx="2491105" cy="1861185"/>
            </a:xfrm>
            <a:custGeom>
              <a:avLst/>
              <a:gdLst/>
              <a:ahLst/>
              <a:cxnLst/>
              <a:rect l="l" t="t" r="r" b="b"/>
              <a:pathLst>
                <a:path w="2491105" h="1861185">
                  <a:moveTo>
                    <a:pt x="0" y="0"/>
                  </a:moveTo>
                  <a:lnTo>
                    <a:pt x="50475" y="1010"/>
                  </a:lnTo>
                  <a:lnTo>
                    <a:pt x="100878" y="4005"/>
                  </a:lnTo>
                  <a:lnTo>
                    <a:pt x="151133" y="8929"/>
                  </a:lnTo>
                  <a:lnTo>
                    <a:pt x="201167" y="15727"/>
                  </a:lnTo>
                  <a:lnTo>
                    <a:pt x="250907" y="24344"/>
                  </a:lnTo>
                  <a:lnTo>
                    <a:pt x="300279" y="34724"/>
                  </a:lnTo>
                  <a:lnTo>
                    <a:pt x="349208" y="46813"/>
                  </a:lnTo>
                  <a:lnTo>
                    <a:pt x="397622" y="60556"/>
                  </a:lnTo>
                  <a:lnTo>
                    <a:pt x="445446" y="75897"/>
                  </a:lnTo>
                  <a:lnTo>
                    <a:pt x="492606" y="92781"/>
                  </a:lnTo>
                  <a:lnTo>
                    <a:pt x="539029" y="111154"/>
                  </a:lnTo>
                  <a:lnTo>
                    <a:pt x="584640" y="130959"/>
                  </a:lnTo>
                  <a:lnTo>
                    <a:pt x="629367" y="152142"/>
                  </a:lnTo>
                  <a:lnTo>
                    <a:pt x="673135" y="174648"/>
                  </a:lnTo>
                  <a:lnTo>
                    <a:pt x="715871" y="198421"/>
                  </a:lnTo>
                  <a:lnTo>
                    <a:pt x="757500" y="223407"/>
                  </a:lnTo>
                  <a:lnTo>
                    <a:pt x="797949" y="249550"/>
                  </a:lnTo>
                  <a:lnTo>
                    <a:pt x="837145" y="276795"/>
                  </a:lnTo>
                  <a:lnTo>
                    <a:pt x="875013" y="305087"/>
                  </a:lnTo>
                  <a:lnTo>
                    <a:pt x="911479" y="334371"/>
                  </a:lnTo>
                  <a:lnTo>
                    <a:pt x="946470" y="364592"/>
                  </a:lnTo>
                  <a:lnTo>
                    <a:pt x="979912" y="395694"/>
                  </a:lnTo>
                  <a:lnTo>
                    <a:pt x="1011732" y="427623"/>
                  </a:lnTo>
                  <a:lnTo>
                    <a:pt x="1041855" y="460323"/>
                  </a:lnTo>
                  <a:lnTo>
                    <a:pt x="1070207" y="493739"/>
                  </a:lnTo>
                  <a:lnTo>
                    <a:pt x="1096715" y="527817"/>
                  </a:lnTo>
                  <a:lnTo>
                    <a:pt x="1121306" y="562500"/>
                  </a:lnTo>
                  <a:lnTo>
                    <a:pt x="1143904" y="597734"/>
                  </a:lnTo>
                  <a:lnTo>
                    <a:pt x="1164437" y="633464"/>
                  </a:lnTo>
                  <a:lnTo>
                    <a:pt x="1182831" y="669634"/>
                  </a:lnTo>
                  <a:lnTo>
                    <a:pt x="1199012" y="706189"/>
                  </a:lnTo>
                  <a:lnTo>
                    <a:pt x="1212906" y="743075"/>
                  </a:lnTo>
                  <a:lnTo>
                    <a:pt x="1224439" y="780236"/>
                  </a:lnTo>
                  <a:lnTo>
                    <a:pt x="1233537" y="817617"/>
                  </a:lnTo>
                  <a:lnTo>
                    <a:pt x="1240128" y="855163"/>
                  </a:lnTo>
                  <a:lnTo>
                    <a:pt x="1245488" y="930528"/>
                  </a:lnTo>
                  <a:lnTo>
                    <a:pt x="1246841" y="968249"/>
                  </a:lnTo>
                  <a:lnTo>
                    <a:pt x="1250848" y="1005914"/>
                  </a:lnTo>
                  <a:lnTo>
                    <a:pt x="1257437" y="1043468"/>
                  </a:lnTo>
                  <a:lnTo>
                    <a:pt x="1266534" y="1080858"/>
                  </a:lnTo>
                  <a:lnTo>
                    <a:pt x="1278065" y="1118027"/>
                  </a:lnTo>
                  <a:lnTo>
                    <a:pt x="1291956" y="1154920"/>
                  </a:lnTo>
                  <a:lnTo>
                    <a:pt x="1308134" y="1191483"/>
                  </a:lnTo>
                  <a:lnTo>
                    <a:pt x="1326524" y="1227659"/>
                  </a:lnTo>
                  <a:lnTo>
                    <a:pt x="1347054" y="1263395"/>
                  </a:lnTo>
                  <a:lnTo>
                    <a:pt x="1369649" y="1298635"/>
                  </a:lnTo>
                  <a:lnTo>
                    <a:pt x="1394235" y="1333323"/>
                  </a:lnTo>
                  <a:lnTo>
                    <a:pt x="1420739" y="1367406"/>
                  </a:lnTo>
                  <a:lnTo>
                    <a:pt x="1449086" y="1400826"/>
                  </a:lnTo>
                  <a:lnTo>
                    <a:pt x="1479204" y="1433531"/>
                  </a:lnTo>
                  <a:lnTo>
                    <a:pt x="1511019" y="1465463"/>
                  </a:lnTo>
                  <a:lnTo>
                    <a:pt x="1544456" y="1496569"/>
                  </a:lnTo>
                  <a:lnTo>
                    <a:pt x="1579442" y="1526793"/>
                  </a:lnTo>
                  <a:lnTo>
                    <a:pt x="1615903" y="1556080"/>
                  </a:lnTo>
                  <a:lnTo>
                    <a:pt x="1653766" y="1584374"/>
                  </a:lnTo>
                  <a:lnTo>
                    <a:pt x="1692956" y="1611622"/>
                  </a:lnTo>
                  <a:lnTo>
                    <a:pt x="1733401" y="1637767"/>
                  </a:lnTo>
                  <a:lnTo>
                    <a:pt x="1775025" y="1662754"/>
                  </a:lnTo>
                  <a:lnTo>
                    <a:pt x="1817756" y="1686529"/>
                  </a:lnTo>
                  <a:lnTo>
                    <a:pt x="1861519" y="1709036"/>
                  </a:lnTo>
                  <a:lnTo>
                    <a:pt x="1906241" y="1730221"/>
                  </a:lnTo>
                  <a:lnTo>
                    <a:pt x="1951848" y="1750027"/>
                  </a:lnTo>
                  <a:lnTo>
                    <a:pt x="1998267" y="1768400"/>
                  </a:lnTo>
                  <a:lnTo>
                    <a:pt x="2045423" y="1785285"/>
                  </a:lnTo>
                  <a:lnTo>
                    <a:pt x="2093243" y="1800627"/>
                  </a:lnTo>
                  <a:lnTo>
                    <a:pt x="2141653" y="1814370"/>
                  </a:lnTo>
                  <a:lnTo>
                    <a:pt x="2190580" y="1826459"/>
                  </a:lnTo>
                  <a:lnTo>
                    <a:pt x="2239949" y="1836840"/>
                  </a:lnTo>
                  <a:lnTo>
                    <a:pt x="2289687" y="1845457"/>
                  </a:lnTo>
                  <a:lnTo>
                    <a:pt x="2339719" y="1852255"/>
                  </a:lnTo>
                  <a:lnTo>
                    <a:pt x="2389974" y="1857179"/>
                  </a:lnTo>
                  <a:lnTo>
                    <a:pt x="2440375" y="1860174"/>
                  </a:lnTo>
                  <a:lnTo>
                    <a:pt x="2490851" y="1861184"/>
                  </a:lnTo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415542" y="1712233"/>
            <a:ext cx="2519045" cy="1989455"/>
          </a:xfrm>
          <a:custGeom>
            <a:avLst/>
            <a:gdLst/>
            <a:ahLst/>
            <a:cxnLst/>
            <a:rect l="l" t="t" r="r" b="b"/>
            <a:pathLst>
              <a:path w="2519045" h="1989454">
                <a:moveTo>
                  <a:pt x="12192" y="128015"/>
                </a:moveTo>
                <a:lnTo>
                  <a:pt x="62667" y="129026"/>
                </a:lnTo>
                <a:lnTo>
                  <a:pt x="113070" y="132021"/>
                </a:lnTo>
                <a:lnTo>
                  <a:pt x="163325" y="136945"/>
                </a:lnTo>
                <a:lnTo>
                  <a:pt x="213359" y="143743"/>
                </a:lnTo>
                <a:lnTo>
                  <a:pt x="263099" y="152360"/>
                </a:lnTo>
                <a:lnTo>
                  <a:pt x="312471" y="162740"/>
                </a:lnTo>
                <a:lnTo>
                  <a:pt x="361400" y="174829"/>
                </a:lnTo>
                <a:lnTo>
                  <a:pt x="409814" y="188572"/>
                </a:lnTo>
                <a:lnTo>
                  <a:pt x="457638" y="203913"/>
                </a:lnTo>
                <a:lnTo>
                  <a:pt x="504798" y="220797"/>
                </a:lnTo>
                <a:lnTo>
                  <a:pt x="551221" y="239170"/>
                </a:lnTo>
                <a:lnTo>
                  <a:pt x="596832" y="258975"/>
                </a:lnTo>
                <a:lnTo>
                  <a:pt x="641559" y="280158"/>
                </a:lnTo>
                <a:lnTo>
                  <a:pt x="685327" y="302664"/>
                </a:lnTo>
                <a:lnTo>
                  <a:pt x="728063" y="326437"/>
                </a:lnTo>
                <a:lnTo>
                  <a:pt x="769692" y="351423"/>
                </a:lnTo>
                <a:lnTo>
                  <a:pt x="810141" y="377566"/>
                </a:lnTo>
                <a:lnTo>
                  <a:pt x="849337" y="404811"/>
                </a:lnTo>
                <a:lnTo>
                  <a:pt x="887205" y="433103"/>
                </a:lnTo>
                <a:lnTo>
                  <a:pt x="923671" y="462387"/>
                </a:lnTo>
                <a:lnTo>
                  <a:pt x="958662" y="492608"/>
                </a:lnTo>
                <a:lnTo>
                  <a:pt x="992104" y="523710"/>
                </a:lnTo>
                <a:lnTo>
                  <a:pt x="1023924" y="555639"/>
                </a:lnTo>
                <a:lnTo>
                  <a:pt x="1054047" y="588339"/>
                </a:lnTo>
                <a:lnTo>
                  <a:pt x="1082399" y="621755"/>
                </a:lnTo>
                <a:lnTo>
                  <a:pt x="1108907" y="655833"/>
                </a:lnTo>
                <a:lnTo>
                  <a:pt x="1133498" y="690516"/>
                </a:lnTo>
                <a:lnTo>
                  <a:pt x="1156096" y="725750"/>
                </a:lnTo>
                <a:lnTo>
                  <a:pt x="1176629" y="761480"/>
                </a:lnTo>
                <a:lnTo>
                  <a:pt x="1195023" y="797650"/>
                </a:lnTo>
                <a:lnTo>
                  <a:pt x="1211204" y="834205"/>
                </a:lnTo>
                <a:lnTo>
                  <a:pt x="1225098" y="871091"/>
                </a:lnTo>
                <a:lnTo>
                  <a:pt x="1236631" y="908252"/>
                </a:lnTo>
                <a:lnTo>
                  <a:pt x="1245729" y="945633"/>
                </a:lnTo>
                <a:lnTo>
                  <a:pt x="1252320" y="983179"/>
                </a:lnTo>
                <a:lnTo>
                  <a:pt x="1257681" y="1058545"/>
                </a:lnTo>
                <a:lnTo>
                  <a:pt x="1259033" y="1096265"/>
                </a:lnTo>
                <a:lnTo>
                  <a:pt x="1263040" y="1133930"/>
                </a:lnTo>
                <a:lnTo>
                  <a:pt x="1269629" y="1171484"/>
                </a:lnTo>
                <a:lnTo>
                  <a:pt x="1278726" y="1208874"/>
                </a:lnTo>
                <a:lnTo>
                  <a:pt x="1290257" y="1246043"/>
                </a:lnTo>
                <a:lnTo>
                  <a:pt x="1304148" y="1282936"/>
                </a:lnTo>
                <a:lnTo>
                  <a:pt x="1320326" y="1319499"/>
                </a:lnTo>
                <a:lnTo>
                  <a:pt x="1338716" y="1355675"/>
                </a:lnTo>
                <a:lnTo>
                  <a:pt x="1359246" y="1391411"/>
                </a:lnTo>
                <a:lnTo>
                  <a:pt x="1381841" y="1426651"/>
                </a:lnTo>
                <a:lnTo>
                  <a:pt x="1406427" y="1461339"/>
                </a:lnTo>
                <a:lnTo>
                  <a:pt x="1432931" y="1495422"/>
                </a:lnTo>
                <a:lnTo>
                  <a:pt x="1461278" y="1528842"/>
                </a:lnTo>
                <a:lnTo>
                  <a:pt x="1491396" y="1561547"/>
                </a:lnTo>
                <a:lnTo>
                  <a:pt x="1523211" y="1593479"/>
                </a:lnTo>
                <a:lnTo>
                  <a:pt x="1556648" y="1624585"/>
                </a:lnTo>
                <a:lnTo>
                  <a:pt x="1591634" y="1654809"/>
                </a:lnTo>
                <a:lnTo>
                  <a:pt x="1628095" y="1684096"/>
                </a:lnTo>
                <a:lnTo>
                  <a:pt x="1665958" y="1712390"/>
                </a:lnTo>
                <a:lnTo>
                  <a:pt x="1705148" y="1739638"/>
                </a:lnTo>
                <a:lnTo>
                  <a:pt x="1745593" y="1765783"/>
                </a:lnTo>
                <a:lnTo>
                  <a:pt x="1787217" y="1790770"/>
                </a:lnTo>
                <a:lnTo>
                  <a:pt x="1829948" y="1814545"/>
                </a:lnTo>
                <a:lnTo>
                  <a:pt x="1873711" y="1837052"/>
                </a:lnTo>
                <a:lnTo>
                  <a:pt x="1918433" y="1858237"/>
                </a:lnTo>
                <a:lnTo>
                  <a:pt x="1964040" y="1878043"/>
                </a:lnTo>
                <a:lnTo>
                  <a:pt x="2010459" y="1896416"/>
                </a:lnTo>
                <a:lnTo>
                  <a:pt x="2057615" y="1913301"/>
                </a:lnTo>
                <a:lnTo>
                  <a:pt x="2105435" y="1928643"/>
                </a:lnTo>
                <a:lnTo>
                  <a:pt x="2153845" y="1942386"/>
                </a:lnTo>
                <a:lnTo>
                  <a:pt x="2202772" y="1954475"/>
                </a:lnTo>
                <a:lnTo>
                  <a:pt x="2252141" y="1964856"/>
                </a:lnTo>
                <a:lnTo>
                  <a:pt x="2301879" y="1973473"/>
                </a:lnTo>
                <a:lnTo>
                  <a:pt x="2351911" y="1980271"/>
                </a:lnTo>
                <a:lnTo>
                  <a:pt x="2402166" y="1985195"/>
                </a:lnTo>
                <a:lnTo>
                  <a:pt x="2452567" y="1988190"/>
                </a:lnTo>
                <a:lnTo>
                  <a:pt x="2503043" y="1989201"/>
                </a:lnTo>
              </a:path>
              <a:path w="2519045" h="1989454">
                <a:moveTo>
                  <a:pt x="12192" y="128015"/>
                </a:moveTo>
                <a:lnTo>
                  <a:pt x="56127" y="129450"/>
                </a:lnTo>
                <a:lnTo>
                  <a:pt x="99971" y="133690"/>
                </a:lnTo>
                <a:lnTo>
                  <a:pt x="143634" y="140643"/>
                </a:lnTo>
                <a:lnTo>
                  <a:pt x="187022" y="150216"/>
                </a:lnTo>
                <a:lnTo>
                  <a:pt x="230046" y="162314"/>
                </a:lnTo>
                <a:lnTo>
                  <a:pt x="272612" y="176844"/>
                </a:lnTo>
                <a:lnTo>
                  <a:pt x="314630" y="193713"/>
                </a:lnTo>
                <a:lnTo>
                  <a:pt x="356009" y="212827"/>
                </a:lnTo>
                <a:lnTo>
                  <a:pt x="396656" y="234092"/>
                </a:lnTo>
                <a:lnTo>
                  <a:pt x="436480" y="257416"/>
                </a:lnTo>
                <a:lnTo>
                  <a:pt x="475390" y="282704"/>
                </a:lnTo>
                <a:lnTo>
                  <a:pt x="513294" y="309864"/>
                </a:lnTo>
                <a:lnTo>
                  <a:pt x="550100" y="338800"/>
                </a:lnTo>
                <a:lnTo>
                  <a:pt x="585717" y="369421"/>
                </a:lnTo>
                <a:lnTo>
                  <a:pt x="620054" y="401633"/>
                </a:lnTo>
                <a:lnTo>
                  <a:pt x="653019" y="435341"/>
                </a:lnTo>
                <a:lnTo>
                  <a:pt x="684521" y="470453"/>
                </a:lnTo>
                <a:lnTo>
                  <a:pt x="714467" y="506875"/>
                </a:lnTo>
                <a:lnTo>
                  <a:pt x="742767" y="544514"/>
                </a:lnTo>
                <a:lnTo>
                  <a:pt x="769329" y="583275"/>
                </a:lnTo>
                <a:lnTo>
                  <a:pt x="794061" y="623066"/>
                </a:lnTo>
                <a:lnTo>
                  <a:pt x="816872" y="663793"/>
                </a:lnTo>
                <a:lnTo>
                  <a:pt x="837671" y="705362"/>
                </a:lnTo>
                <a:lnTo>
                  <a:pt x="856365" y="747680"/>
                </a:lnTo>
                <a:lnTo>
                  <a:pt x="872864" y="790653"/>
                </a:lnTo>
                <a:lnTo>
                  <a:pt x="887076" y="834189"/>
                </a:lnTo>
                <a:lnTo>
                  <a:pt x="898908" y="878192"/>
                </a:lnTo>
                <a:lnTo>
                  <a:pt x="908271" y="922571"/>
                </a:lnTo>
                <a:lnTo>
                  <a:pt x="915072" y="967231"/>
                </a:lnTo>
                <a:lnTo>
                  <a:pt x="919220" y="1012078"/>
                </a:lnTo>
                <a:lnTo>
                  <a:pt x="920622" y="1057021"/>
                </a:lnTo>
                <a:lnTo>
                  <a:pt x="922025" y="1101951"/>
                </a:lnTo>
                <a:lnTo>
                  <a:pt x="926172" y="1146789"/>
                </a:lnTo>
                <a:lnTo>
                  <a:pt x="932971" y="1191440"/>
                </a:lnTo>
                <a:lnTo>
                  <a:pt x="942331" y="1235811"/>
                </a:lnTo>
                <a:lnTo>
                  <a:pt x="954161" y="1279809"/>
                </a:lnTo>
                <a:lnTo>
                  <a:pt x="968370" y="1323340"/>
                </a:lnTo>
                <a:lnTo>
                  <a:pt x="984865" y="1366310"/>
                </a:lnTo>
                <a:lnTo>
                  <a:pt x="1003555" y="1408625"/>
                </a:lnTo>
                <a:lnTo>
                  <a:pt x="1024350" y="1450193"/>
                </a:lnTo>
                <a:lnTo>
                  <a:pt x="1047157" y="1490919"/>
                </a:lnTo>
                <a:lnTo>
                  <a:pt x="1071885" y="1530710"/>
                </a:lnTo>
                <a:lnTo>
                  <a:pt x="1098443" y="1569472"/>
                </a:lnTo>
                <a:lnTo>
                  <a:pt x="1126739" y="1607112"/>
                </a:lnTo>
                <a:lnTo>
                  <a:pt x="1156682" y="1643536"/>
                </a:lnTo>
                <a:lnTo>
                  <a:pt x="1188180" y="1678651"/>
                </a:lnTo>
                <a:lnTo>
                  <a:pt x="1221142" y="1712362"/>
                </a:lnTo>
                <a:lnTo>
                  <a:pt x="1255476" y="1744577"/>
                </a:lnTo>
                <a:lnTo>
                  <a:pt x="1291091" y="1775202"/>
                </a:lnTo>
                <a:lnTo>
                  <a:pt x="1327896" y="1804142"/>
                </a:lnTo>
                <a:lnTo>
                  <a:pt x="1365799" y="1831306"/>
                </a:lnTo>
                <a:lnTo>
                  <a:pt x="1404709" y="1856598"/>
                </a:lnTo>
                <a:lnTo>
                  <a:pt x="1444533" y="1879926"/>
                </a:lnTo>
                <a:lnTo>
                  <a:pt x="1485182" y="1901195"/>
                </a:lnTo>
                <a:lnTo>
                  <a:pt x="1526563" y="1920313"/>
                </a:lnTo>
                <a:lnTo>
                  <a:pt x="1568585" y="1937185"/>
                </a:lnTo>
                <a:lnTo>
                  <a:pt x="1611156" y="1951719"/>
                </a:lnTo>
                <a:lnTo>
                  <a:pt x="1654185" y="1963820"/>
                </a:lnTo>
                <a:lnTo>
                  <a:pt x="1697581" y="1973394"/>
                </a:lnTo>
                <a:lnTo>
                  <a:pt x="1741252" y="1980349"/>
                </a:lnTo>
                <a:lnTo>
                  <a:pt x="1785107" y="1984591"/>
                </a:lnTo>
                <a:lnTo>
                  <a:pt x="1829054" y="1986026"/>
                </a:lnTo>
              </a:path>
              <a:path w="2519045" h="1989454">
                <a:moveTo>
                  <a:pt x="6096" y="128015"/>
                </a:moveTo>
                <a:lnTo>
                  <a:pt x="44460" y="129883"/>
                </a:lnTo>
                <a:lnTo>
                  <a:pt x="82720" y="135390"/>
                </a:lnTo>
                <a:lnTo>
                  <a:pt x="120768" y="144399"/>
                </a:lnTo>
                <a:lnTo>
                  <a:pt x="158501" y="156768"/>
                </a:lnTo>
                <a:lnTo>
                  <a:pt x="195813" y="172358"/>
                </a:lnTo>
                <a:lnTo>
                  <a:pt x="232598" y="191029"/>
                </a:lnTo>
                <a:lnTo>
                  <a:pt x="268751" y="212641"/>
                </a:lnTo>
                <a:lnTo>
                  <a:pt x="304168" y="237053"/>
                </a:lnTo>
                <a:lnTo>
                  <a:pt x="338741" y="264127"/>
                </a:lnTo>
                <a:lnTo>
                  <a:pt x="372368" y="293721"/>
                </a:lnTo>
                <a:lnTo>
                  <a:pt x="404941" y="325696"/>
                </a:lnTo>
                <a:lnTo>
                  <a:pt x="436355" y="359912"/>
                </a:lnTo>
                <a:lnTo>
                  <a:pt x="466507" y="396228"/>
                </a:lnTo>
                <a:lnTo>
                  <a:pt x="495289" y="434506"/>
                </a:lnTo>
                <a:lnTo>
                  <a:pt x="522597" y="474604"/>
                </a:lnTo>
                <a:lnTo>
                  <a:pt x="548326" y="516384"/>
                </a:lnTo>
                <a:lnTo>
                  <a:pt x="572369" y="559704"/>
                </a:lnTo>
                <a:lnTo>
                  <a:pt x="594623" y="604425"/>
                </a:lnTo>
                <a:lnTo>
                  <a:pt x="614981" y="650408"/>
                </a:lnTo>
                <a:lnTo>
                  <a:pt x="633339" y="697511"/>
                </a:lnTo>
                <a:lnTo>
                  <a:pt x="649590" y="745595"/>
                </a:lnTo>
                <a:lnTo>
                  <a:pt x="663630" y="794520"/>
                </a:lnTo>
                <a:lnTo>
                  <a:pt x="675354" y="844146"/>
                </a:lnTo>
                <a:lnTo>
                  <a:pt x="684655" y="894333"/>
                </a:lnTo>
                <a:lnTo>
                  <a:pt x="691430" y="944941"/>
                </a:lnTo>
                <a:lnTo>
                  <a:pt x="695571" y="995830"/>
                </a:lnTo>
                <a:lnTo>
                  <a:pt x="696976" y="1046861"/>
                </a:lnTo>
                <a:lnTo>
                  <a:pt x="698380" y="1097878"/>
                </a:lnTo>
                <a:lnTo>
                  <a:pt x="702521" y="1148756"/>
                </a:lnTo>
                <a:lnTo>
                  <a:pt x="709296" y="1199354"/>
                </a:lnTo>
                <a:lnTo>
                  <a:pt x="718597" y="1249534"/>
                </a:lnTo>
                <a:lnTo>
                  <a:pt x="730321" y="1299154"/>
                </a:lnTo>
                <a:lnTo>
                  <a:pt x="744361" y="1348075"/>
                </a:lnTo>
                <a:lnTo>
                  <a:pt x="760612" y="1396156"/>
                </a:lnTo>
                <a:lnTo>
                  <a:pt x="778970" y="1443257"/>
                </a:lnTo>
                <a:lnTo>
                  <a:pt x="799328" y="1489239"/>
                </a:lnTo>
                <a:lnTo>
                  <a:pt x="821582" y="1533961"/>
                </a:lnTo>
                <a:lnTo>
                  <a:pt x="845625" y="1577283"/>
                </a:lnTo>
                <a:lnTo>
                  <a:pt x="871354" y="1619064"/>
                </a:lnTo>
                <a:lnTo>
                  <a:pt x="898662" y="1659166"/>
                </a:lnTo>
                <a:lnTo>
                  <a:pt x="927444" y="1697447"/>
                </a:lnTo>
                <a:lnTo>
                  <a:pt x="957596" y="1733768"/>
                </a:lnTo>
                <a:lnTo>
                  <a:pt x="989010" y="1767988"/>
                </a:lnTo>
                <a:lnTo>
                  <a:pt x="1021583" y="1799967"/>
                </a:lnTo>
                <a:lnTo>
                  <a:pt x="1055210" y="1829566"/>
                </a:lnTo>
                <a:lnTo>
                  <a:pt x="1089783" y="1856644"/>
                </a:lnTo>
                <a:lnTo>
                  <a:pt x="1125200" y="1881061"/>
                </a:lnTo>
                <a:lnTo>
                  <a:pt x="1161353" y="1902677"/>
                </a:lnTo>
                <a:lnTo>
                  <a:pt x="1198138" y="1921352"/>
                </a:lnTo>
                <a:lnTo>
                  <a:pt x="1235450" y="1936946"/>
                </a:lnTo>
                <a:lnTo>
                  <a:pt x="1273183" y="1949318"/>
                </a:lnTo>
                <a:lnTo>
                  <a:pt x="1311231" y="1958329"/>
                </a:lnTo>
                <a:lnTo>
                  <a:pt x="1349491" y="1963838"/>
                </a:lnTo>
                <a:lnTo>
                  <a:pt x="1387856" y="1965706"/>
                </a:lnTo>
              </a:path>
              <a:path w="2519045" h="1989454">
                <a:moveTo>
                  <a:pt x="0" y="0"/>
                </a:moveTo>
                <a:lnTo>
                  <a:pt x="5207" y="1976374"/>
                </a:lnTo>
              </a:path>
              <a:path w="2519045" h="1989454">
                <a:moveTo>
                  <a:pt x="2518537" y="1986661"/>
                </a:moveTo>
                <a:lnTo>
                  <a:pt x="9144" y="1978152"/>
                </a:lnTo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94181" y="365201"/>
            <a:ext cx="1372067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5" dirty="0">
                <a:solidFill>
                  <a:srgbClr val="EFEFEF"/>
                </a:solidFill>
              </a:rPr>
              <a:t>P</a:t>
            </a:r>
            <a:r>
              <a:rPr sz="4800" spc="-335" dirty="0">
                <a:solidFill>
                  <a:srgbClr val="EFEFEF"/>
                </a:solidFill>
              </a:rPr>
              <a:t>r</a:t>
            </a:r>
            <a:r>
              <a:rPr sz="4800" spc="-250" dirty="0">
                <a:solidFill>
                  <a:srgbClr val="EFEFEF"/>
                </a:solidFill>
              </a:rPr>
              <a:t>e</a:t>
            </a:r>
            <a:r>
              <a:rPr sz="4800" spc="-60" dirty="0">
                <a:solidFill>
                  <a:srgbClr val="EFEFEF"/>
                </a:solidFill>
              </a:rPr>
              <a:t>d</a:t>
            </a:r>
            <a:r>
              <a:rPr sz="4800" spc="-434" dirty="0">
                <a:solidFill>
                  <a:srgbClr val="EFEFEF"/>
                </a:solidFill>
              </a:rPr>
              <a:t>i</a:t>
            </a:r>
            <a:r>
              <a:rPr sz="4800" spc="-340" dirty="0">
                <a:solidFill>
                  <a:srgbClr val="EFEFEF"/>
                </a:solidFill>
              </a:rPr>
              <a:t>c</a:t>
            </a:r>
            <a:r>
              <a:rPr sz="4800" spc="-295" dirty="0">
                <a:solidFill>
                  <a:srgbClr val="EFEFEF"/>
                </a:solidFill>
              </a:rPr>
              <a:t>t</a:t>
            </a:r>
            <a:r>
              <a:rPr sz="4800" spc="-434" dirty="0">
                <a:solidFill>
                  <a:srgbClr val="EFEFEF"/>
                </a:solidFill>
              </a:rPr>
              <a:t>i</a:t>
            </a:r>
            <a:r>
              <a:rPr sz="4800" spc="-145" dirty="0">
                <a:solidFill>
                  <a:srgbClr val="EFEFEF"/>
                </a:solidFill>
              </a:rPr>
              <a:t>v</a:t>
            </a:r>
            <a:r>
              <a:rPr sz="4800" spc="-135" dirty="0">
                <a:solidFill>
                  <a:srgbClr val="EFEFEF"/>
                </a:solidFill>
              </a:rPr>
              <a:t>e</a:t>
            </a:r>
            <a:r>
              <a:rPr sz="4800" spc="-405" dirty="0">
                <a:solidFill>
                  <a:srgbClr val="EFEFEF"/>
                </a:solidFill>
              </a:rPr>
              <a:t> </a:t>
            </a:r>
            <a:r>
              <a:rPr sz="4800" spc="90" dirty="0">
                <a:solidFill>
                  <a:srgbClr val="EFEFEF"/>
                </a:solidFill>
              </a:rPr>
              <a:t>m</a:t>
            </a:r>
            <a:r>
              <a:rPr sz="4800" spc="-200" dirty="0">
                <a:solidFill>
                  <a:srgbClr val="EFEFEF"/>
                </a:solidFill>
              </a:rPr>
              <a:t>a</a:t>
            </a:r>
            <a:r>
              <a:rPr sz="4800" spc="-434" dirty="0">
                <a:solidFill>
                  <a:srgbClr val="EFEFEF"/>
                </a:solidFill>
              </a:rPr>
              <a:t>i</a:t>
            </a:r>
            <a:r>
              <a:rPr sz="4800" spc="-10" dirty="0">
                <a:solidFill>
                  <a:srgbClr val="EFEFEF"/>
                </a:solidFill>
              </a:rPr>
              <a:t>n</a:t>
            </a:r>
            <a:r>
              <a:rPr sz="4800" spc="-295" dirty="0">
                <a:solidFill>
                  <a:srgbClr val="EFEFEF"/>
                </a:solidFill>
              </a:rPr>
              <a:t>t</a:t>
            </a:r>
            <a:r>
              <a:rPr sz="4800" spc="-250" dirty="0">
                <a:solidFill>
                  <a:srgbClr val="EFEFEF"/>
                </a:solidFill>
              </a:rPr>
              <a:t>e</a:t>
            </a:r>
            <a:r>
              <a:rPr sz="4800" spc="-10" dirty="0">
                <a:solidFill>
                  <a:srgbClr val="EFEFEF"/>
                </a:solidFill>
              </a:rPr>
              <a:t>n</a:t>
            </a:r>
            <a:r>
              <a:rPr sz="4800" spc="-200" dirty="0">
                <a:solidFill>
                  <a:srgbClr val="EFEFEF"/>
                </a:solidFill>
              </a:rPr>
              <a:t>a</a:t>
            </a:r>
            <a:r>
              <a:rPr sz="4800" spc="-10" dirty="0">
                <a:solidFill>
                  <a:srgbClr val="EFEFEF"/>
                </a:solidFill>
              </a:rPr>
              <a:t>n</a:t>
            </a:r>
            <a:r>
              <a:rPr sz="4800" spc="-340" dirty="0">
                <a:solidFill>
                  <a:srgbClr val="EFEFEF"/>
                </a:solidFill>
              </a:rPr>
              <a:t>c</a:t>
            </a:r>
            <a:r>
              <a:rPr sz="4800" spc="-135" dirty="0">
                <a:solidFill>
                  <a:srgbClr val="EFEFEF"/>
                </a:solidFill>
              </a:rPr>
              <a:t>e</a:t>
            </a:r>
            <a:r>
              <a:rPr lang="en-US" sz="4800" spc="-135" dirty="0">
                <a:solidFill>
                  <a:srgbClr val="EFEFEF"/>
                </a:solidFill>
              </a:rPr>
              <a:t> ICE battery interpretation</a:t>
            </a:r>
            <a:endParaRPr sz="4800" dirty="0"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8310" y="4128642"/>
            <a:ext cx="446277" cy="149606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0552176" y="3118104"/>
            <a:ext cx="2515870" cy="1990089"/>
          </a:xfrm>
          <a:custGeom>
            <a:avLst/>
            <a:gdLst/>
            <a:ahLst/>
            <a:cxnLst/>
            <a:rect l="l" t="t" r="r" b="b"/>
            <a:pathLst>
              <a:path w="2515869" h="1990089">
                <a:moveTo>
                  <a:pt x="12192" y="131063"/>
                </a:moveTo>
                <a:lnTo>
                  <a:pt x="56127" y="132498"/>
                </a:lnTo>
                <a:lnTo>
                  <a:pt x="99971" y="136738"/>
                </a:lnTo>
                <a:lnTo>
                  <a:pt x="143634" y="143691"/>
                </a:lnTo>
                <a:lnTo>
                  <a:pt x="187022" y="153264"/>
                </a:lnTo>
                <a:lnTo>
                  <a:pt x="230046" y="165362"/>
                </a:lnTo>
                <a:lnTo>
                  <a:pt x="272612" y="179892"/>
                </a:lnTo>
                <a:lnTo>
                  <a:pt x="314630" y="196761"/>
                </a:lnTo>
                <a:lnTo>
                  <a:pt x="356009" y="215875"/>
                </a:lnTo>
                <a:lnTo>
                  <a:pt x="396656" y="237140"/>
                </a:lnTo>
                <a:lnTo>
                  <a:pt x="436480" y="260464"/>
                </a:lnTo>
                <a:lnTo>
                  <a:pt x="475390" y="285752"/>
                </a:lnTo>
                <a:lnTo>
                  <a:pt x="513294" y="312912"/>
                </a:lnTo>
                <a:lnTo>
                  <a:pt x="550100" y="341848"/>
                </a:lnTo>
                <a:lnTo>
                  <a:pt x="585717" y="372469"/>
                </a:lnTo>
                <a:lnTo>
                  <a:pt x="620054" y="404681"/>
                </a:lnTo>
                <a:lnTo>
                  <a:pt x="653019" y="438389"/>
                </a:lnTo>
                <a:lnTo>
                  <a:pt x="684521" y="473501"/>
                </a:lnTo>
                <a:lnTo>
                  <a:pt x="714467" y="509923"/>
                </a:lnTo>
                <a:lnTo>
                  <a:pt x="742767" y="547562"/>
                </a:lnTo>
                <a:lnTo>
                  <a:pt x="769329" y="586323"/>
                </a:lnTo>
                <a:lnTo>
                  <a:pt x="794061" y="626114"/>
                </a:lnTo>
                <a:lnTo>
                  <a:pt x="816872" y="666841"/>
                </a:lnTo>
                <a:lnTo>
                  <a:pt x="837671" y="708410"/>
                </a:lnTo>
                <a:lnTo>
                  <a:pt x="856365" y="750728"/>
                </a:lnTo>
                <a:lnTo>
                  <a:pt x="872864" y="793701"/>
                </a:lnTo>
                <a:lnTo>
                  <a:pt x="887076" y="837237"/>
                </a:lnTo>
                <a:lnTo>
                  <a:pt x="898908" y="881240"/>
                </a:lnTo>
                <a:lnTo>
                  <a:pt x="908271" y="925619"/>
                </a:lnTo>
                <a:lnTo>
                  <a:pt x="915072" y="970279"/>
                </a:lnTo>
                <a:lnTo>
                  <a:pt x="919220" y="1015126"/>
                </a:lnTo>
                <a:lnTo>
                  <a:pt x="920623" y="1060069"/>
                </a:lnTo>
                <a:lnTo>
                  <a:pt x="922025" y="1104999"/>
                </a:lnTo>
                <a:lnTo>
                  <a:pt x="926172" y="1149837"/>
                </a:lnTo>
                <a:lnTo>
                  <a:pt x="932971" y="1194488"/>
                </a:lnTo>
                <a:lnTo>
                  <a:pt x="942331" y="1238859"/>
                </a:lnTo>
                <a:lnTo>
                  <a:pt x="954161" y="1282857"/>
                </a:lnTo>
                <a:lnTo>
                  <a:pt x="968370" y="1326388"/>
                </a:lnTo>
                <a:lnTo>
                  <a:pt x="984865" y="1369358"/>
                </a:lnTo>
                <a:lnTo>
                  <a:pt x="1003555" y="1411673"/>
                </a:lnTo>
                <a:lnTo>
                  <a:pt x="1024350" y="1453241"/>
                </a:lnTo>
                <a:lnTo>
                  <a:pt x="1047157" y="1493967"/>
                </a:lnTo>
                <a:lnTo>
                  <a:pt x="1071885" y="1533758"/>
                </a:lnTo>
                <a:lnTo>
                  <a:pt x="1098443" y="1572520"/>
                </a:lnTo>
                <a:lnTo>
                  <a:pt x="1126739" y="1610160"/>
                </a:lnTo>
                <a:lnTo>
                  <a:pt x="1156682" y="1646584"/>
                </a:lnTo>
                <a:lnTo>
                  <a:pt x="1188180" y="1681699"/>
                </a:lnTo>
                <a:lnTo>
                  <a:pt x="1221142" y="1715410"/>
                </a:lnTo>
                <a:lnTo>
                  <a:pt x="1255476" y="1747625"/>
                </a:lnTo>
                <a:lnTo>
                  <a:pt x="1291091" y="1778250"/>
                </a:lnTo>
                <a:lnTo>
                  <a:pt x="1327896" y="1807190"/>
                </a:lnTo>
                <a:lnTo>
                  <a:pt x="1365799" y="1834354"/>
                </a:lnTo>
                <a:lnTo>
                  <a:pt x="1404709" y="1859646"/>
                </a:lnTo>
                <a:lnTo>
                  <a:pt x="1444533" y="1882974"/>
                </a:lnTo>
                <a:lnTo>
                  <a:pt x="1485182" y="1904243"/>
                </a:lnTo>
                <a:lnTo>
                  <a:pt x="1526563" y="1923361"/>
                </a:lnTo>
                <a:lnTo>
                  <a:pt x="1568585" y="1940233"/>
                </a:lnTo>
                <a:lnTo>
                  <a:pt x="1611156" y="1954767"/>
                </a:lnTo>
                <a:lnTo>
                  <a:pt x="1654185" y="1966868"/>
                </a:lnTo>
                <a:lnTo>
                  <a:pt x="1697581" y="1976442"/>
                </a:lnTo>
                <a:lnTo>
                  <a:pt x="1741252" y="1983397"/>
                </a:lnTo>
                <a:lnTo>
                  <a:pt x="1785107" y="1987639"/>
                </a:lnTo>
                <a:lnTo>
                  <a:pt x="1829053" y="1989074"/>
                </a:lnTo>
              </a:path>
              <a:path w="2515869" h="1990089">
                <a:moveTo>
                  <a:pt x="3048" y="128016"/>
                </a:moveTo>
                <a:lnTo>
                  <a:pt x="41412" y="129883"/>
                </a:lnTo>
                <a:lnTo>
                  <a:pt x="79672" y="135390"/>
                </a:lnTo>
                <a:lnTo>
                  <a:pt x="117720" y="144399"/>
                </a:lnTo>
                <a:lnTo>
                  <a:pt x="155453" y="156768"/>
                </a:lnTo>
                <a:lnTo>
                  <a:pt x="192765" y="172358"/>
                </a:lnTo>
                <a:lnTo>
                  <a:pt x="229550" y="191029"/>
                </a:lnTo>
                <a:lnTo>
                  <a:pt x="265703" y="212641"/>
                </a:lnTo>
                <a:lnTo>
                  <a:pt x="301120" y="237053"/>
                </a:lnTo>
                <a:lnTo>
                  <a:pt x="335693" y="264127"/>
                </a:lnTo>
                <a:lnTo>
                  <a:pt x="369320" y="293721"/>
                </a:lnTo>
                <a:lnTo>
                  <a:pt x="401893" y="325696"/>
                </a:lnTo>
                <a:lnTo>
                  <a:pt x="433307" y="359912"/>
                </a:lnTo>
                <a:lnTo>
                  <a:pt x="463459" y="396228"/>
                </a:lnTo>
                <a:lnTo>
                  <a:pt x="492241" y="434506"/>
                </a:lnTo>
                <a:lnTo>
                  <a:pt x="519549" y="474604"/>
                </a:lnTo>
                <a:lnTo>
                  <a:pt x="545278" y="516384"/>
                </a:lnTo>
                <a:lnTo>
                  <a:pt x="569321" y="559704"/>
                </a:lnTo>
                <a:lnTo>
                  <a:pt x="591575" y="604425"/>
                </a:lnTo>
                <a:lnTo>
                  <a:pt x="611933" y="650408"/>
                </a:lnTo>
                <a:lnTo>
                  <a:pt x="630291" y="697511"/>
                </a:lnTo>
                <a:lnTo>
                  <a:pt x="646542" y="745595"/>
                </a:lnTo>
                <a:lnTo>
                  <a:pt x="660582" y="794520"/>
                </a:lnTo>
                <a:lnTo>
                  <a:pt x="672306" y="844146"/>
                </a:lnTo>
                <a:lnTo>
                  <a:pt x="681607" y="894333"/>
                </a:lnTo>
                <a:lnTo>
                  <a:pt x="688382" y="944941"/>
                </a:lnTo>
                <a:lnTo>
                  <a:pt x="692523" y="995830"/>
                </a:lnTo>
                <a:lnTo>
                  <a:pt x="693927" y="1046861"/>
                </a:lnTo>
                <a:lnTo>
                  <a:pt x="695332" y="1097878"/>
                </a:lnTo>
                <a:lnTo>
                  <a:pt x="699473" y="1148756"/>
                </a:lnTo>
                <a:lnTo>
                  <a:pt x="706248" y="1199354"/>
                </a:lnTo>
                <a:lnTo>
                  <a:pt x="715549" y="1249534"/>
                </a:lnTo>
                <a:lnTo>
                  <a:pt x="727273" y="1299154"/>
                </a:lnTo>
                <a:lnTo>
                  <a:pt x="741313" y="1348075"/>
                </a:lnTo>
                <a:lnTo>
                  <a:pt x="757564" y="1396156"/>
                </a:lnTo>
                <a:lnTo>
                  <a:pt x="775922" y="1443257"/>
                </a:lnTo>
                <a:lnTo>
                  <a:pt x="796280" y="1489239"/>
                </a:lnTo>
                <a:lnTo>
                  <a:pt x="818534" y="1533961"/>
                </a:lnTo>
                <a:lnTo>
                  <a:pt x="842577" y="1577283"/>
                </a:lnTo>
                <a:lnTo>
                  <a:pt x="868306" y="1619064"/>
                </a:lnTo>
                <a:lnTo>
                  <a:pt x="895614" y="1659166"/>
                </a:lnTo>
                <a:lnTo>
                  <a:pt x="924396" y="1697447"/>
                </a:lnTo>
                <a:lnTo>
                  <a:pt x="954548" y="1733768"/>
                </a:lnTo>
                <a:lnTo>
                  <a:pt x="985962" y="1767988"/>
                </a:lnTo>
                <a:lnTo>
                  <a:pt x="1018535" y="1799967"/>
                </a:lnTo>
                <a:lnTo>
                  <a:pt x="1052162" y="1829566"/>
                </a:lnTo>
                <a:lnTo>
                  <a:pt x="1086735" y="1856644"/>
                </a:lnTo>
                <a:lnTo>
                  <a:pt x="1122152" y="1881061"/>
                </a:lnTo>
                <a:lnTo>
                  <a:pt x="1158305" y="1902677"/>
                </a:lnTo>
                <a:lnTo>
                  <a:pt x="1195090" y="1921352"/>
                </a:lnTo>
                <a:lnTo>
                  <a:pt x="1232402" y="1936946"/>
                </a:lnTo>
                <a:lnTo>
                  <a:pt x="1270135" y="1949318"/>
                </a:lnTo>
                <a:lnTo>
                  <a:pt x="1308183" y="1958329"/>
                </a:lnTo>
                <a:lnTo>
                  <a:pt x="1346443" y="1963838"/>
                </a:lnTo>
                <a:lnTo>
                  <a:pt x="1384807" y="1965706"/>
                </a:lnTo>
              </a:path>
              <a:path w="2515869" h="1990089">
                <a:moveTo>
                  <a:pt x="0" y="0"/>
                </a:moveTo>
                <a:lnTo>
                  <a:pt x="5206" y="1976374"/>
                </a:lnTo>
              </a:path>
              <a:path w="2515869" h="1990089">
                <a:moveTo>
                  <a:pt x="2515489" y="1989709"/>
                </a:moveTo>
                <a:lnTo>
                  <a:pt x="6096" y="1981200"/>
                </a:lnTo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30914" y="5308472"/>
            <a:ext cx="446277" cy="149606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8677656" y="3950208"/>
            <a:ext cx="1338580" cy="487680"/>
            <a:chOff x="8677656" y="3950208"/>
            <a:chExt cx="1338580" cy="487680"/>
          </a:xfrm>
        </p:grpSpPr>
        <p:sp>
          <p:nvSpPr>
            <p:cNvPr id="20" name="object 20"/>
            <p:cNvSpPr/>
            <p:nvPr/>
          </p:nvSpPr>
          <p:spPr>
            <a:xfrm>
              <a:off x="8683752" y="3956304"/>
              <a:ext cx="1325880" cy="475615"/>
            </a:xfrm>
            <a:custGeom>
              <a:avLst/>
              <a:gdLst/>
              <a:ahLst/>
              <a:cxnLst/>
              <a:rect l="l" t="t" r="r" b="b"/>
              <a:pathLst>
                <a:path w="1325879" h="475614">
                  <a:moveTo>
                    <a:pt x="1088136" y="0"/>
                  </a:moveTo>
                  <a:lnTo>
                    <a:pt x="1088136" y="118872"/>
                  </a:lnTo>
                  <a:lnTo>
                    <a:pt x="0" y="118872"/>
                  </a:lnTo>
                  <a:lnTo>
                    <a:pt x="0" y="356616"/>
                  </a:lnTo>
                  <a:lnTo>
                    <a:pt x="1088136" y="356616"/>
                  </a:lnTo>
                  <a:lnTo>
                    <a:pt x="1088136" y="475488"/>
                  </a:lnTo>
                  <a:lnTo>
                    <a:pt x="1325879" y="237744"/>
                  </a:lnTo>
                  <a:lnTo>
                    <a:pt x="1088136" y="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83752" y="3956304"/>
              <a:ext cx="1325880" cy="475615"/>
            </a:xfrm>
            <a:custGeom>
              <a:avLst/>
              <a:gdLst/>
              <a:ahLst/>
              <a:cxnLst/>
              <a:rect l="l" t="t" r="r" b="b"/>
              <a:pathLst>
                <a:path w="1325879" h="475614">
                  <a:moveTo>
                    <a:pt x="0" y="118872"/>
                  </a:moveTo>
                  <a:lnTo>
                    <a:pt x="1088136" y="118872"/>
                  </a:lnTo>
                  <a:lnTo>
                    <a:pt x="1088136" y="0"/>
                  </a:lnTo>
                  <a:lnTo>
                    <a:pt x="1325879" y="237744"/>
                  </a:lnTo>
                  <a:lnTo>
                    <a:pt x="1088136" y="475488"/>
                  </a:lnTo>
                  <a:lnTo>
                    <a:pt x="1088136" y="356616"/>
                  </a:lnTo>
                  <a:lnTo>
                    <a:pt x="0" y="356616"/>
                  </a:lnTo>
                  <a:lnTo>
                    <a:pt x="0" y="118872"/>
                  </a:lnTo>
                  <a:close/>
                </a:path>
              </a:pathLst>
            </a:custGeom>
            <a:ln w="12192">
              <a:solidFill>
                <a:srgbClr val="BB96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225162" y="3451225"/>
            <a:ext cx="1394460" cy="777875"/>
            <a:chOff x="4556823" y="2839529"/>
            <a:chExt cx="1394460" cy="777875"/>
          </a:xfrm>
        </p:grpSpPr>
        <p:sp>
          <p:nvSpPr>
            <p:cNvPr id="23" name="object 23"/>
            <p:cNvSpPr/>
            <p:nvPr/>
          </p:nvSpPr>
          <p:spPr>
            <a:xfrm>
              <a:off x="4562220" y="2844927"/>
              <a:ext cx="1383665" cy="767080"/>
            </a:xfrm>
            <a:custGeom>
              <a:avLst/>
              <a:gdLst/>
              <a:ahLst/>
              <a:cxnLst/>
              <a:rect l="l" t="t" r="r" b="b"/>
              <a:pathLst>
                <a:path w="1383664" h="767079">
                  <a:moveTo>
                    <a:pt x="86740" y="0"/>
                  </a:moveTo>
                  <a:lnTo>
                    <a:pt x="0" y="226187"/>
                  </a:lnTo>
                  <a:lnTo>
                    <a:pt x="1113916" y="653796"/>
                  </a:lnTo>
                  <a:lnTo>
                    <a:pt x="1070609" y="766952"/>
                  </a:lnTo>
                  <a:lnTo>
                    <a:pt x="1383664" y="627634"/>
                  </a:lnTo>
                  <a:lnTo>
                    <a:pt x="1244218" y="314578"/>
                  </a:lnTo>
                  <a:lnTo>
                    <a:pt x="1200784" y="427609"/>
                  </a:lnTo>
                  <a:lnTo>
                    <a:pt x="86740" y="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62220" y="2844927"/>
              <a:ext cx="1383665" cy="767080"/>
            </a:xfrm>
            <a:custGeom>
              <a:avLst/>
              <a:gdLst/>
              <a:ahLst/>
              <a:cxnLst/>
              <a:rect l="l" t="t" r="r" b="b"/>
              <a:pathLst>
                <a:path w="1383664" h="767079">
                  <a:moveTo>
                    <a:pt x="86740" y="0"/>
                  </a:moveTo>
                  <a:lnTo>
                    <a:pt x="1200784" y="427609"/>
                  </a:lnTo>
                  <a:lnTo>
                    <a:pt x="1244218" y="314578"/>
                  </a:lnTo>
                  <a:lnTo>
                    <a:pt x="1383664" y="627634"/>
                  </a:lnTo>
                  <a:lnTo>
                    <a:pt x="1070609" y="766952"/>
                  </a:lnTo>
                  <a:lnTo>
                    <a:pt x="1113916" y="653796"/>
                  </a:lnTo>
                  <a:lnTo>
                    <a:pt x="0" y="226187"/>
                  </a:lnTo>
                  <a:lnTo>
                    <a:pt x="86740" y="0"/>
                  </a:lnTo>
                  <a:close/>
                </a:path>
              </a:pathLst>
            </a:custGeom>
            <a:ln w="10795">
              <a:solidFill>
                <a:srgbClr val="BB96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6409944" y="3770376"/>
            <a:ext cx="1746885" cy="929640"/>
            <a:chOff x="6409944" y="3770376"/>
            <a:chExt cx="1746885" cy="929640"/>
          </a:xfrm>
        </p:grpSpPr>
        <p:sp>
          <p:nvSpPr>
            <p:cNvPr id="26" name="object 26"/>
            <p:cNvSpPr/>
            <p:nvPr/>
          </p:nvSpPr>
          <p:spPr>
            <a:xfrm>
              <a:off x="6416040" y="3776472"/>
              <a:ext cx="1734820" cy="917575"/>
            </a:xfrm>
            <a:custGeom>
              <a:avLst/>
              <a:gdLst/>
              <a:ahLst/>
              <a:cxnLst/>
              <a:rect l="l" t="t" r="r" b="b"/>
              <a:pathLst>
                <a:path w="1734820" h="917575">
                  <a:moveTo>
                    <a:pt x="1734312" y="0"/>
                  </a:moveTo>
                  <a:lnTo>
                    <a:pt x="0" y="0"/>
                  </a:lnTo>
                  <a:lnTo>
                    <a:pt x="0" y="917448"/>
                  </a:lnTo>
                  <a:lnTo>
                    <a:pt x="1734312" y="917448"/>
                  </a:lnTo>
                  <a:lnTo>
                    <a:pt x="173431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16040" y="3776472"/>
              <a:ext cx="1734820" cy="917575"/>
            </a:xfrm>
            <a:custGeom>
              <a:avLst/>
              <a:gdLst/>
              <a:ahLst/>
              <a:cxnLst/>
              <a:rect l="l" t="t" r="r" b="b"/>
              <a:pathLst>
                <a:path w="1734820" h="917575">
                  <a:moveTo>
                    <a:pt x="216788" y="0"/>
                  </a:moveTo>
                  <a:lnTo>
                    <a:pt x="216788" y="917448"/>
                  </a:lnTo>
                </a:path>
                <a:path w="1734820" h="917575">
                  <a:moveTo>
                    <a:pt x="1517523" y="0"/>
                  </a:moveTo>
                  <a:lnTo>
                    <a:pt x="1517523" y="917448"/>
                  </a:lnTo>
                </a:path>
                <a:path w="1734820" h="917575">
                  <a:moveTo>
                    <a:pt x="0" y="917448"/>
                  </a:moveTo>
                  <a:lnTo>
                    <a:pt x="1734312" y="917448"/>
                  </a:lnTo>
                  <a:lnTo>
                    <a:pt x="1734312" y="0"/>
                  </a:lnTo>
                  <a:lnTo>
                    <a:pt x="0" y="0"/>
                  </a:lnTo>
                  <a:lnTo>
                    <a:pt x="0" y="917448"/>
                  </a:lnTo>
                  <a:close/>
                </a:path>
              </a:pathLst>
            </a:custGeom>
            <a:ln w="12192">
              <a:solidFill>
                <a:srgbClr val="E9E9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7050" y="3944747"/>
              <a:ext cx="826261" cy="230124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4605591" y="4884483"/>
            <a:ext cx="1401445" cy="760730"/>
            <a:chOff x="4605591" y="4884483"/>
            <a:chExt cx="1401445" cy="760730"/>
          </a:xfrm>
        </p:grpSpPr>
        <p:sp>
          <p:nvSpPr>
            <p:cNvPr id="30" name="object 30"/>
            <p:cNvSpPr/>
            <p:nvPr/>
          </p:nvSpPr>
          <p:spPr>
            <a:xfrm>
              <a:off x="4610988" y="4889881"/>
              <a:ext cx="1390650" cy="749935"/>
            </a:xfrm>
            <a:custGeom>
              <a:avLst/>
              <a:gdLst/>
              <a:ahLst/>
              <a:cxnLst/>
              <a:rect l="l" t="t" r="r" b="b"/>
              <a:pathLst>
                <a:path w="1390650" h="749935">
                  <a:moveTo>
                    <a:pt x="1079881" y="0"/>
                  </a:moveTo>
                  <a:lnTo>
                    <a:pt x="1121283" y="113792"/>
                  </a:lnTo>
                  <a:lnTo>
                    <a:pt x="0" y="521970"/>
                  </a:lnTo>
                  <a:lnTo>
                    <a:pt x="82803" y="749681"/>
                  </a:lnTo>
                  <a:lnTo>
                    <a:pt x="1204214" y="341503"/>
                  </a:lnTo>
                  <a:lnTo>
                    <a:pt x="1245615" y="455422"/>
                  </a:lnTo>
                  <a:lnTo>
                    <a:pt x="1390396" y="144780"/>
                  </a:lnTo>
                  <a:lnTo>
                    <a:pt x="1079881" y="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10988" y="4889881"/>
              <a:ext cx="1390650" cy="749935"/>
            </a:xfrm>
            <a:custGeom>
              <a:avLst/>
              <a:gdLst/>
              <a:ahLst/>
              <a:cxnLst/>
              <a:rect l="l" t="t" r="r" b="b"/>
              <a:pathLst>
                <a:path w="1390650" h="749935">
                  <a:moveTo>
                    <a:pt x="0" y="521970"/>
                  </a:moveTo>
                  <a:lnTo>
                    <a:pt x="1121283" y="113792"/>
                  </a:lnTo>
                  <a:lnTo>
                    <a:pt x="1079881" y="0"/>
                  </a:lnTo>
                  <a:lnTo>
                    <a:pt x="1390396" y="144780"/>
                  </a:lnTo>
                  <a:lnTo>
                    <a:pt x="1245615" y="455422"/>
                  </a:lnTo>
                  <a:lnTo>
                    <a:pt x="1204214" y="341503"/>
                  </a:lnTo>
                  <a:lnTo>
                    <a:pt x="82803" y="749681"/>
                  </a:lnTo>
                  <a:lnTo>
                    <a:pt x="0" y="521970"/>
                  </a:lnTo>
                  <a:close/>
                </a:path>
              </a:pathLst>
            </a:custGeom>
            <a:ln w="10795">
              <a:solidFill>
                <a:srgbClr val="BB96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91089" y="5941314"/>
            <a:ext cx="88264" cy="88265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10954257" y="5854700"/>
            <a:ext cx="2521585" cy="691515"/>
            <a:chOff x="10954257" y="5854700"/>
            <a:chExt cx="2521585" cy="691515"/>
          </a:xfrm>
        </p:grpSpPr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9337" y="5854700"/>
              <a:ext cx="1668398" cy="33350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4257" y="6225540"/>
              <a:ext cx="2521330" cy="320294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91089" y="6938009"/>
            <a:ext cx="88264" cy="8830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952226" y="6843268"/>
            <a:ext cx="1793240" cy="3415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B325858-037F-A7A1-2ADE-12F1DE7AD3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232" y="1561756"/>
            <a:ext cx="7772400" cy="175505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E251104-123D-4FB3-5602-D3CB17CB822F}"/>
              </a:ext>
            </a:extLst>
          </p:cNvPr>
          <p:cNvSpPr txBox="1"/>
          <p:nvPr/>
        </p:nvSpPr>
        <p:spPr>
          <a:xfrm>
            <a:off x="4881780" y="1201152"/>
            <a:ext cx="2239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Battery telemetric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5BC007-71C6-B451-F549-3CB158E09134}"/>
              </a:ext>
            </a:extLst>
          </p:cNvPr>
          <p:cNvSpPr txBox="1"/>
          <p:nvPr/>
        </p:nvSpPr>
        <p:spPr>
          <a:xfrm>
            <a:off x="1142572" y="5639816"/>
            <a:ext cx="2340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OEM Maintenance data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3FA1F84-8FE0-3B3C-D7F6-5C61B68D5F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74" y="6030468"/>
            <a:ext cx="2882900" cy="8128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BB832FF-CAD2-D46D-E287-0DF4C490BAA5}"/>
              </a:ext>
            </a:extLst>
          </p:cNvPr>
          <p:cNvSpPr txBox="1"/>
          <p:nvPr/>
        </p:nvSpPr>
        <p:spPr>
          <a:xfrm>
            <a:off x="494181" y="6974554"/>
            <a:ext cx="553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Example: Maintenance planned in 12 month</a:t>
            </a:r>
          </a:p>
        </p:txBody>
      </p:sp>
      <p:pic>
        <p:nvPicPr>
          <p:cNvPr id="46" name="Graphic 45" descr="Close with solid fill">
            <a:extLst>
              <a:ext uri="{FF2B5EF4-FFF2-40B4-BE49-F238E27FC236}">
                <a16:creationId xmlns:a16="http://schemas.microsoft.com/office/drawing/2014/main" id="{766D6FF5-EB0B-6BC4-7A13-3EEFFF6BD1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95602" y="3683848"/>
            <a:ext cx="679913" cy="67991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3E07DA8-DCC1-39C2-A5B3-C980909D4724}"/>
              </a:ext>
            </a:extLst>
          </p:cNvPr>
          <p:cNvSpPr txBox="1"/>
          <p:nvPr/>
        </p:nvSpPr>
        <p:spPr>
          <a:xfrm>
            <a:off x="10491089" y="2062079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rebuchet MS" panose="020B0703020202090204" pitchFamily="34" charset="0"/>
              </a:rPr>
              <a:t>Given the sample input data, </a:t>
            </a:r>
          </a:p>
          <a:p>
            <a:r>
              <a:rPr lang="en-AU" dirty="0">
                <a:solidFill>
                  <a:schemeClr val="bg1"/>
                </a:solidFill>
                <a:latin typeface="Trebuchet MS" panose="020B0703020202090204" pitchFamily="34" charset="0"/>
              </a:rPr>
              <a:t>the predicted probability </a:t>
            </a:r>
          </a:p>
          <a:p>
            <a:r>
              <a:rPr lang="en-AU" dirty="0">
                <a:solidFill>
                  <a:schemeClr val="bg1"/>
                </a:solidFill>
                <a:latin typeface="Trebuchet MS" panose="020B0703020202090204" pitchFamily="34" charset="0"/>
              </a:rPr>
              <a:t>of failure is 46.92%</a:t>
            </a:r>
            <a:endParaRPr lang="en-US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object 12">
            <a:extLst>
              <a:ext uri="{FF2B5EF4-FFF2-40B4-BE49-F238E27FC236}">
                <a16:creationId xmlns:a16="http://schemas.microsoft.com/office/drawing/2014/main" id="{2D63F29A-498A-B82E-5EE7-A2249970C214}"/>
              </a:ext>
            </a:extLst>
          </p:cNvPr>
          <p:cNvSpPr txBox="1">
            <a:spLocks/>
          </p:cNvSpPr>
          <p:nvPr/>
        </p:nvSpPr>
        <p:spPr>
          <a:xfrm>
            <a:off x="548638" y="3555543"/>
            <a:ext cx="11567161" cy="88838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lang="en-AU" sz="6600" b="1" spc="-120" dirty="0" err="1">
                <a:solidFill>
                  <a:srgbClr val="FFFFFF"/>
                </a:solidFill>
              </a:rPr>
              <a:t>PdM</a:t>
            </a:r>
            <a:r>
              <a:rPr lang="en-AU" sz="6600" b="1" spc="-120" dirty="0">
                <a:solidFill>
                  <a:srgbClr val="FFFFFF"/>
                </a:solidFill>
              </a:rPr>
              <a:t> product solution I – BEV’s</a:t>
            </a:r>
            <a:endParaRPr lang="en-AU" sz="6600" b="1" dirty="0"/>
          </a:p>
        </p:txBody>
      </p: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64977CA7-64D6-0EF5-2A3A-653AAF35D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202" y="7070947"/>
            <a:ext cx="1557630" cy="845744"/>
          </a:xfrm>
          <a:prstGeom prst="rect">
            <a:avLst/>
          </a:prstGeom>
        </p:spPr>
      </p:pic>
      <p:sp>
        <p:nvSpPr>
          <p:cNvPr id="15" name="object 17">
            <a:extLst>
              <a:ext uri="{FF2B5EF4-FFF2-40B4-BE49-F238E27FC236}">
                <a16:creationId xmlns:a16="http://schemas.microsoft.com/office/drawing/2014/main" id="{76155A72-8243-C4AA-A4F9-86A38230B6FB}"/>
              </a:ext>
            </a:extLst>
          </p:cNvPr>
          <p:cNvSpPr txBox="1"/>
          <p:nvPr/>
        </p:nvSpPr>
        <p:spPr>
          <a:xfrm>
            <a:off x="6471961" y="7535528"/>
            <a:ext cx="168647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C00000"/>
                </a:solidFill>
                <a:latin typeface="Segoe UI"/>
                <a:cs typeface="Segoe UI"/>
              </a:rPr>
              <a:t>CONFIDENTIAL</a:t>
            </a:r>
            <a:endParaRPr sz="1600" dirty="0">
              <a:latin typeface="Segoe UI"/>
              <a:cs typeface="Segoe UI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D178D274-DA64-E459-523E-2F1A103E99E2}"/>
              </a:ext>
            </a:extLst>
          </p:cNvPr>
          <p:cNvSpPr txBox="1">
            <a:spLocks/>
          </p:cNvSpPr>
          <p:nvPr/>
        </p:nvSpPr>
        <p:spPr>
          <a:xfrm>
            <a:off x="493268" y="7013843"/>
            <a:ext cx="2969133" cy="845744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>
            <a:lvl1pPr>
              <a:defRPr sz="4800" b="0" i="0">
                <a:solidFill>
                  <a:srgbClr val="EFEFEF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R="5080"/>
            <a:r>
              <a:rPr lang="en-AU" sz="3200" spc="-120" dirty="0">
                <a:solidFill>
                  <a:srgbClr val="FFFFFF"/>
                </a:solidFill>
              </a:rPr>
              <a:t>Ironhack</a:t>
            </a:r>
          </a:p>
          <a:p>
            <a:pPr marR="5080"/>
            <a:r>
              <a:rPr lang="en-AU" sz="1400" spc="-1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Project</a:t>
            </a:r>
            <a:endParaRPr lang="en-A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257E41A5-D49F-3F7B-C8AA-4EE30D61E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34" y="7006482"/>
            <a:ext cx="917766" cy="99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3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182" y="365201"/>
            <a:ext cx="58674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Smart</a:t>
            </a:r>
            <a:r>
              <a:rPr spc="-400" dirty="0"/>
              <a:t> </a:t>
            </a:r>
            <a:r>
              <a:rPr spc="-160" dirty="0"/>
              <a:t>product</a:t>
            </a:r>
            <a:r>
              <a:rPr spc="-400" dirty="0"/>
              <a:t> </a:t>
            </a:r>
            <a:r>
              <a:rPr lang="en-US" spc="-100" dirty="0"/>
              <a:t>need</a:t>
            </a:r>
            <a:endParaRPr spc="-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50F6C-9436-BEB2-6B8C-3898927C3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1524000"/>
            <a:ext cx="8458200" cy="567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91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182" y="365201"/>
            <a:ext cx="58674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Smart</a:t>
            </a:r>
            <a:r>
              <a:rPr spc="-400" dirty="0"/>
              <a:t> </a:t>
            </a:r>
            <a:r>
              <a:rPr spc="-160" dirty="0"/>
              <a:t>product</a:t>
            </a:r>
            <a:r>
              <a:rPr spc="-400" dirty="0"/>
              <a:t> </a:t>
            </a:r>
            <a:r>
              <a:rPr spc="-100"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3877" y="1485137"/>
            <a:ext cx="13208635" cy="297248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75"/>
              </a:spcBef>
            </a:pP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sz="3200" spc="-2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smart</a:t>
            </a:r>
            <a:r>
              <a:rPr sz="3200" spc="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product</a:t>
            </a:r>
            <a:r>
              <a:rPr sz="3200" spc="3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solution</a:t>
            </a:r>
            <a:r>
              <a:rPr sz="3200" spc="3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is</a:t>
            </a:r>
            <a:r>
              <a:rPr sz="3200" spc="-3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a</a:t>
            </a:r>
            <a:r>
              <a:rPr sz="3200" spc="-2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deployable</a:t>
            </a:r>
            <a:r>
              <a:rPr sz="3200" spc="2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spc="-35" dirty="0">
                <a:solidFill>
                  <a:srgbClr val="EFEFEF"/>
                </a:solidFill>
                <a:latin typeface="Trebuchet MS"/>
                <a:cs typeface="Trebuchet MS"/>
              </a:rPr>
              <a:t>reference</a:t>
            </a:r>
            <a:r>
              <a:rPr sz="3200" spc="-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rgbClr val="EFEFEF"/>
                </a:solidFill>
                <a:latin typeface="Trebuchet MS"/>
                <a:cs typeface="Trebuchet MS"/>
              </a:rPr>
              <a:t>architecture 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demonstrating</a:t>
            </a:r>
            <a:r>
              <a:rPr sz="3200" spc="3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sz="3200" spc="-3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spc="-105" dirty="0">
                <a:solidFill>
                  <a:srgbClr val="EFEFEF"/>
                </a:solidFill>
                <a:latin typeface="Trebuchet MS"/>
                <a:cs typeface="Trebuchet MS"/>
              </a:rPr>
              <a:t>“</a:t>
            </a:r>
            <a:r>
              <a:rPr sz="3200" b="1" u="sng" spc="-105" dirty="0">
                <a:solidFill>
                  <a:srgbClr val="EFEFEF"/>
                </a:solidFill>
                <a:uFill>
                  <a:solidFill>
                    <a:srgbClr val="EFEFEF"/>
                  </a:solidFill>
                </a:uFill>
                <a:latin typeface="Trebuchet MS"/>
                <a:cs typeface="Trebuchet MS"/>
              </a:rPr>
              <a:t>art</a:t>
            </a:r>
            <a:r>
              <a:rPr sz="3200" b="1" u="sng" spc="-40" dirty="0">
                <a:solidFill>
                  <a:srgbClr val="EFEFEF"/>
                </a:solidFill>
                <a:uFill>
                  <a:solidFill>
                    <a:srgbClr val="EFEFEF"/>
                  </a:solidFill>
                </a:uFill>
                <a:latin typeface="Trebuchet MS"/>
                <a:cs typeface="Trebuchet MS"/>
              </a:rPr>
              <a:t> </a:t>
            </a:r>
            <a:r>
              <a:rPr sz="3200" b="1" u="sng" spc="55" dirty="0">
                <a:solidFill>
                  <a:srgbClr val="EFEFEF"/>
                </a:solidFill>
                <a:uFill>
                  <a:solidFill>
                    <a:srgbClr val="EFEFEF"/>
                  </a:solidFill>
                </a:uFill>
                <a:latin typeface="Trebuchet MS"/>
                <a:cs typeface="Trebuchet MS"/>
              </a:rPr>
              <a:t>of</a:t>
            </a:r>
            <a:r>
              <a:rPr sz="3200" b="1" u="sng" spc="-65" dirty="0">
                <a:solidFill>
                  <a:srgbClr val="EFEFEF"/>
                </a:solidFill>
                <a:uFill>
                  <a:solidFill>
                    <a:srgbClr val="EFEFEF"/>
                  </a:solidFill>
                </a:uFill>
                <a:latin typeface="Trebuchet MS"/>
                <a:cs typeface="Trebuchet MS"/>
              </a:rPr>
              <a:t> </a:t>
            </a:r>
            <a:r>
              <a:rPr sz="3200" b="1" u="sng" dirty="0">
                <a:solidFill>
                  <a:srgbClr val="EFEFEF"/>
                </a:solidFill>
                <a:uFill>
                  <a:solidFill>
                    <a:srgbClr val="EFEFEF"/>
                  </a:solidFill>
                </a:uFill>
                <a:latin typeface="Trebuchet MS"/>
                <a:cs typeface="Trebuchet MS"/>
              </a:rPr>
              <a:t>the</a:t>
            </a:r>
            <a:r>
              <a:rPr sz="3200" b="1" u="sng" spc="-15" dirty="0">
                <a:solidFill>
                  <a:srgbClr val="EFEFEF"/>
                </a:solidFill>
                <a:uFill>
                  <a:solidFill>
                    <a:srgbClr val="EFEFEF"/>
                  </a:solidFill>
                </a:uFill>
                <a:latin typeface="Trebuchet MS"/>
                <a:cs typeface="Trebuchet MS"/>
              </a:rPr>
              <a:t> </a:t>
            </a:r>
            <a:r>
              <a:rPr sz="3200" b="1" u="sng" dirty="0">
                <a:solidFill>
                  <a:srgbClr val="EFEFEF"/>
                </a:solidFill>
                <a:uFill>
                  <a:solidFill>
                    <a:srgbClr val="EFEFEF"/>
                  </a:solidFill>
                </a:uFill>
                <a:latin typeface="Trebuchet MS"/>
                <a:cs typeface="Trebuchet MS"/>
              </a:rPr>
              <a:t>possible</a:t>
            </a:r>
            <a:r>
              <a:rPr sz="3200" b="1" dirty="0">
                <a:solidFill>
                  <a:srgbClr val="EFEFEF"/>
                </a:solidFill>
                <a:latin typeface="Trebuchet MS"/>
                <a:cs typeface="Trebuchet MS"/>
              </a:rPr>
              <a:t>”</a:t>
            </a:r>
            <a:r>
              <a:rPr sz="3200" b="1" spc="-5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spc="65" dirty="0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sz="3200" spc="-2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spc="50" dirty="0">
                <a:solidFill>
                  <a:srgbClr val="EFEFEF"/>
                </a:solidFill>
                <a:latin typeface="Trebuchet MS"/>
                <a:cs typeface="Trebuchet MS"/>
              </a:rPr>
              <a:t>enabling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lang="en-US" sz="3200" dirty="0">
                <a:solidFill>
                  <a:srgbClr val="EFEFEF"/>
                </a:solidFill>
                <a:latin typeface="Trebuchet MS"/>
                <a:cs typeface="Trebuchet MS"/>
              </a:rPr>
              <a:t>vehicle fleet owners, dealerships and OEM manufactures</a:t>
            </a:r>
            <a:r>
              <a:rPr sz="3200" spc="-1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spc="-25" dirty="0">
                <a:solidFill>
                  <a:srgbClr val="EFEFEF"/>
                </a:solidFill>
                <a:latin typeface="Trebuchet MS"/>
                <a:cs typeface="Trebuchet MS"/>
              </a:rPr>
              <a:t>to 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jump-start</a:t>
            </a:r>
            <a:r>
              <a:rPr sz="3200" spc="4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development</a:t>
            </a:r>
            <a:r>
              <a:rPr sz="3200" spc="3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spc="55" dirty="0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sz="3200" spc="-1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innovative</a:t>
            </a:r>
            <a:r>
              <a:rPr sz="3200" spc="4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smart</a:t>
            </a:r>
            <a:r>
              <a:rPr sz="3200" spc="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product</a:t>
            </a:r>
            <a:r>
              <a:rPr sz="3200" spc="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spc="-10" dirty="0">
                <a:solidFill>
                  <a:srgbClr val="EFEFEF"/>
                </a:solidFill>
                <a:latin typeface="Trebuchet MS"/>
                <a:cs typeface="Trebuchet MS"/>
              </a:rPr>
              <a:t>services</a:t>
            </a:r>
            <a:r>
              <a:rPr lang="en-US" sz="3200" spc="-10" dirty="0">
                <a:solidFill>
                  <a:srgbClr val="EFEFEF"/>
                </a:solidFill>
                <a:latin typeface="Trebuchet MS"/>
                <a:cs typeface="Trebuchet MS"/>
              </a:rPr>
              <a:t>.</a:t>
            </a:r>
            <a:endParaRPr sz="3200" dirty="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1175"/>
              </a:spcBef>
              <a:buSzPct val="89062"/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3200" dirty="0">
                <a:solidFill>
                  <a:srgbClr val="EFEFEF"/>
                </a:solidFill>
                <a:latin typeface="Trebuchet MS"/>
                <a:cs typeface="Trebuchet MS"/>
              </a:rPr>
              <a:t>Default</a:t>
            </a:r>
            <a:r>
              <a:rPr sz="3200" spc="-14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spc="-60" dirty="0">
                <a:solidFill>
                  <a:srgbClr val="EFEFEF"/>
                </a:solidFill>
                <a:latin typeface="Trebuchet MS"/>
                <a:cs typeface="Trebuchet MS"/>
              </a:rPr>
              <a:t>devices:</a:t>
            </a:r>
            <a:r>
              <a:rPr sz="3200" spc="-10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lang="en-US" sz="3200" spc="114" dirty="0">
                <a:solidFill>
                  <a:srgbClr val="EFEFEF"/>
                </a:solidFill>
                <a:latin typeface="Trebuchet MS"/>
                <a:cs typeface="Trebuchet MS"/>
              </a:rPr>
              <a:t>Electrical vehicle battery pack</a:t>
            </a:r>
            <a:r>
              <a:rPr sz="3200" spc="-12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spc="-25" dirty="0">
                <a:solidFill>
                  <a:srgbClr val="EFEFEF"/>
                </a:solidFill>
                <a:latin typeface="Trebuchet MS"/>
                <a:cs typeface="Trebuchet MS"/>
              </a:rPr>
              <a:t>(</a:t>
            </a:r>
            <a:r>
              <a:rPr lang="en-US" sz="3200" spc="-25" dirty="0">
                <a:solidFill>
                  <a:srgbClr val="EFEFEF"/>
                </a:solidFill>
                <a:latin typeface="Trebuchet MS"/>
                <a:cs typeface="Trebuchet MS"/>
              </a:rPr>
              <a:t>voltage</a:t>
            </a:r>
            <a:r>
              <a:rPr sz="3200" spc="-25" dirty="0">
                <a:solidFill>
                  <a:srgbClr val="EFEFEF"/>
                </a:solidFill>
                <a:latin typeface="Trebuchet MS"/>
                <a:cs typeface="Trebuchet MS"/>
              </a:rPr>
              <a:t>,</a:t>
            </a:r>
            <a:r>
              <a:rPr sz="3200" spc="-9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lang="en-US" sz="3200" spc="-30" dirty="0">
                <a:solidFill>
                  <a:srgbClr val="EFEFEF"/>
                </a:solidFill>
                <a:latin typeface="Trebuchet MS"/>
                <a:cs typeface="Trebuchet MS"/>
              </a:rPr>
              <a:t>current</a:t>
            </a:r>
            <a:r>
              <a:rPr sz="3200" spc="-30" dirty="0">
                <a:solidFill>
                  <a:srgbClr val="EFEFEF"/>
                </a:solidFill>
                <a:latin typeface="Trebuchet MS"/>
                <a:cs typeface="Trebuchet MS"/>
              </a:rPr>
              <a:t>,</a:t>
            </a:r>
            <a:r>
              <a:rPr sz="3200" spc="-13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lang="en-US" sz="3200" spc="65" dirty="0">
                <a:solidFill>
                  <a:srgbClr val="EFEFEF"/>
                </a:solidFill>
                <a:latin typeface="Trebuchet MS"/>
                <a:cs typeface="Trebuchet MS"/>
              </a:rPr>
              <a:t>SoC, outside temperature</a:t>
            </a:r>
            <a:r>
              <a:rPr sz="3200" spc="-10" dirty="0">
                <a:solidFill>
                  <a:srgbClr val="EFEFEF"/>
                </a:solidFill>
                <a:latin typeface="Trebuchet MS"/>
                <a:cs typeface="Trebuchet MS"/>
              </a:rPr>
              <a:t>)</a:t>
            </a:r>
            <a:r>
              <a:rPr lang="en-US" sz="3200" spc="-10" dirty="0">
                <a:solidFill>
                  <a:srgbClr val="EFEFEF"/>
                </a:solidFill>
                <a:latin typeface="Trebuchet MS"/>
                <a:cs typeface="Trebuchet MS"/>
              </a:rPr>
              <a:t>.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7819" y="6806865"/>
            <a:ext cx="13208635" cy="1117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3700"/>
              </a:lnSpc>
              <a:spcBef>
                <a:spcPts val="95"/>
              </a:spcBef>
            </a:pPr>
            <a:r>
              <a:rPr lang="en-AU" sz="2800" spc="60" dirty="0">
                <a:solidFill>
                  <a:srgbClr val="EFEFEF"/>
                </a:solidFill>
                <a:latin typeface="Trebuchet MS"/>
                <a:cs typeface="Trebuchet MS"/>
              </a:rPr>
              <a:t>-</a:t>
            </a:r>
            <a:r>
              <a:rPr lang="en-AU" sz="2800" spc="-7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lang="en-AU" sz="2800" dirty="0">
                <a:solidFill>
                  <a:srgbClr val="EFEFEF"/>
                </a:solidFill>
                <a:latin typeface="Trebuchet MS"/>
                <a:cs typeface="Trebuchet MS"/>
              </a:rPr>
              <a:t>Visit</a:t>
            </a:r>
            <a:r>
              <a:rPr lang="en-AU" sz="2800" spc="-10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lang="en-AU" sz="2800" spc="65" dirty="0">
                <a:solidFill>
                  <a:srgbClr val="EFEFEF"/>
                </a:solidFill>
                <a:latin typeface="Trebuchet MS"/>
                <a:cs typeface="Trebuchet MS"/>
              </a:rPr>
              <a:t>my Vehicle Fleet </a:t>
            </a:r>
            <a:r>
              <a:rPr lang="en-AU" sz="2800" spc="65" dirty="0" err="1">
                <a:solidFill>
                  <a:srgbClr val="EFEFEF"/>
                </a:solidFill>
                <a:latin typeface="Trebuchet MS"/>
                <a:cs typeface="Trebuchet MS"/>
              </a:rPr>
              <a:t>PdM</a:t>
            </a:r>
            <a:r>
              <a:rPr lang="en-AU" sz="2800" spc="65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lang="en-AU" sz="2800" spc="-10" dirty="0">
                <a:solidFill>
                  <a:srgbClr val="EFEFEF"/>
                </a:solidFill>
                <a:latin typeface="Trebuchet MS"/>
                <a:cs typeface="Trebuchet MS"/>
              </a:rPr>
              <a:t>repo:</a:t>
            </a:r>
          </a:p>
          <a:p>
            <a:pPr marL="12700" marR="5080">
              <a:lnSpc>
                <a:spcPct val="133700"/>
              </a:lnSpc>
              <a:spcBef>
                <a:spcPts val="95"/>
              </a:spcBef>
            </a:pPr>
            <a:r>
              <a:rPr lang="en-AU" sz="2800" u="sng" spc="-10" dirty="0">
                <a:solidFill>
                  <a:srgbClr val="FB427A"/>
                </a:solidFill>
                <a:uFill>
                  <a:solidFill>
                    <a:srgbClr val="FB427A"/>
                  </a:solidFill>
                </a:uFill>
                <a:latin typeface="Trebuchet MS"/>
                <a:cs typeface="Trebuchet MS"/>
              </a:rPr>
              <a:t>https://</a:t>
            </a:r>
            <a:r>
              <a:rPr lang="en-AU" sz="2800" u="sng" spc="-10" dirty="0" err="1">
                <a:solidFill>
                  <a:srgbClr val="FB427A"/>
                </a:solidFill>
                <a:uFill>
                  <a:solidFill>
                    <a:srgbClr val="FB427A"/>
                  </a:solidFill>
                </a:uFill>
                <a:latin typeface="Trebuchet MS"/>
                <a:cs typeface="Trebuchet MS"/>
              </a:rPr>
              <a:t>github.com</a:t>
            </a:r>
            <a:r>
              <a:rPr lang="en-AU" sz="2800" u="sng" spc="-10" dirty="0">
                <a:solidFill>
                  <a:srgbClr val="FB427A"/>
                </a:solidFill>
                <a:uFill>
                  <a:solidFill>
                    <a:srgbClr val="FB427A"/>
                  </a:solidFill>
                </a:uFill>
                <a:latin typeface="Trebuchet MS"/>
                <a:cs typeface="Trebuchet MS"/>
              </a:rPr>
              <a:t>/Gunnar-D2810/Preventative-Maintenance-Fleet-Management</a:t>
            </a:r>
            <a:endParaRPr sz="2800" dirty="0">
              <a:latin typeface="Trebuchet MS"/>
              <a:cs typeface="Trebuchet M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0231764-AA8D-2405-A091-499426B43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743" y="3886200"/>
            <a:ext cx="6865657" cy="373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7EC6B8-119A-5B93-4A20-92E491A2D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099" y="4719173"/>
            <a:ext cx="2723963" cy="1815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5FAFB-7BE3-43EC-8FC9-D0921D05D727}"/>
              </a:ext>
            </a:extLst>
          </p:cNvPr>
          <p:cNvSpPr txBox="1"/>
          <p:nvPr/>
        </p:nvSpPr>
        <p:spPr>
          <a:xfrm>
            <a:off x="10044912" y="420812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Please find battery training data here</a:t>
            </a:r>
          </a:p>
          <a:p>
            <a:r>
              <a:rPr lang="en-US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www.batteryarchive.org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950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object 12">
            <a:extLst>
              <a:ext uri="{FF2B5EF4-FFF2-40B4-BE49-F238E27FC236}">
                <a16:creationId xmlns:a16="http://schemas.microsoft.com/office/drawing/2014/main" id="{2D63F29A-498A-B82E-5EE7-A2249970C214}"/>
              </a:ext>
            </a:extLst>
          </p:cNvPr>
          <p:cNvSpPr txBox="1">
            <a:spLocks/>
          </p:cNvSpPr>
          <p:nvPr/>
        </p:nvSpPr>
        <p:spPr>
          <a:xfrm>
            <a:off x="548638" y="3555543"/>
            <a:ext cx="11567161" cy="1632178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lang="en-AU" sz="6600" b="1" spc="-120" dirty="0">
                <a:solidFill>
                  <a:srgbClr val="FFFFFF"/>
                </a:solidFill>
              </a:rPr>
              <a:t>Introduction to preventative maintenance for EV battery drive</a:t>
            </a:r>
            <a:endParaRPr lang="en-AU" sz="6600" b="1" dirty="0"/>
          </a:p>
        </p:txBody>
      </p: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64977CA7-64D6-0EF5-2A3A-653AAF35D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202" y="7070947"/>
            <a:ext cx="1557630" cy="845744"/>
          </a:xfrm>
          <a:prstGeom prst="rect">
            <a:avLst/>
          </a:prstGeom>
        </p:spPr>
      </p:pic>
      <p:sp>
        <p:nvSpPr>
          <p:cNvPr id="15" name="object 17">
            <a:extLst>
              <a:ext uri="{FF2B5EF4-FFF2-40B4-BE49-F238E27FC236}">
                <a16:creationId xmlns:a16="http://schemas.microsoft.com/office/drawing/2014/main" id="{76155A72-8243-C4AA-A4F9-86A38230B6FB}"/>
              </a:ext>
            </a:extLst>
          </p:cNvPr>
          <p:cNvSpPr txBox="1"/>
          <p:nvPr/>
        </p:nvSpPr>
        <p:spPr>
          <a:xfrm>
            <a:off x="6471961" y="7535528"/>
            <a:ext cx="168647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C00000"/>
                </a:solidFill>
                <a:latin typeface="Segoe UI"/>
                <a:cs typeface="Segoe UI"/>
              </a:rPr>
              <a:t>CONFIDENTIAL</a:t>
            </a:r>
            <a:endParaRPr sz="1600" dirty="0">
              <a:latin typeface="Segoe UI"/>
              <a:cs typeface="Segoe UI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D178D274-DA64-E459-523E-2F1A103E99E2}"/>
              </a:ext>
            </a:extLst>
          </p:cNvPr>
          <p:cNvSpPr txBox="1">
            <a:spLocks/>
          </p:cNvSpPr>
          <p:nvPr/>
        </p:nvSpPr>
        <p:spPr>
          <a:xfrm>
            <a:off x="493268" y="7013843"/>
            <a:ext cx="2969133" cy="845744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>
            <a:lvl1pPr>
              <a:defRPr sz="4800" b="0" i="0">
                <a:solidFill>
                  <a:srgbClr val="EFEFEF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R="5080"/>
            <a:r>
              <a:rPr lang="en-AU" sz="3200" spc="-120" dirty="0">
                <a:solidFill>
                  <a:srgbClr val="FFFFFF"/>
                </a:solidFill>
              </a:rPr>
              <a:t>Ironhack</a:t>
            </a:r>
          </a:p>
          <a:p>
            <a:pPr marR="5080"/>
            <a:r>
              <a:rPr lang="en-AU" sz="1400" spc="-1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Project</a:t>
            </a:r>
            <a:endParaRPr lang="en-A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257E41A5-D49F-3F7B-C8AA-4EE30D61E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34" y="7006482"/>
            <a:ext cx="917766" cy="99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22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93268" y="365201"/>
            <a:ext cx="6090285" cy="141605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 marR="5080">
              <a:lnSpc>
                <a:spcPts val="5190"/>
              </a:lnSpc>
              <a:spcBef>
                <a:spcPts val="750"/>
              </a:spcBef>
            </a:pPr>
            <a:r>
              <a:rPr sz="4800" spc="405" dirty="0">
                <a:solidFill>
                  <a:srgbClr val="EFEFEF"/>
                </a:solidFill>
              </a:rPr>
              <a:t>M</a:t>
            </a:r>
            <a:r>
              <a:rPr sz="4800" spc="-200" dirty="0">
                <a:solidFill>
                  <a:srgbClr val="EFEFEF"/>
                </a:solidFill>
              </a:rPr>
              <a:t>a</a:t>
            </a:r>
            <a:r>
              <a:rPr sz="4800" spc="-434" dirty="0">
                <a:solidFill>
                  <a:srgbClr val="EFEFEF"/>
                </a:solidFill>
              </a:rPr>
              <a:t>i</a:t>
            </a:r>
            <a:r>
              <a:rPr sz="4800" spc="-10" dirty="0">
                <a:solidFill>
                  <a:srgbClr val="EFEFEF"/>
                </a:solidFill>
              </a:rPr>
              <a:t>n</a:t>
            </a:r>
            <a:r>
              <a:rPr sz="4800" spc="-295" dirty="0">
                <a:solidFill>
                  <a:srgbClr val="EFEFEF"/>
                </a:solidFill>
              </a:rPr>
              <a:t>t</a:t>
            </a:r>
            <a:r>
              <a:rPr sz="4800" spc="-250" dirty="0">
                <a:solidFill>
                  <a:srgbClr val="EFEFEF"/>
                </a:solidFill>
              </a:rPr>
              <a:t>e</a:t>
            </a:r>
            <a:r>
              <a:rPr sz="4800" spc="-10" dirty="0">
                <a:solidFill>
                  <a:srgbClr val="EFEFEF"/>
                </a:solidFill>
              </a:rPr>
              <a:t>n</a:t>
            </a:r>
            <a:r>
              <a:rPr sz="4800" spc="-200" dirty="0">
                <a:solidFill>
                  <a:srgbClr val="EFEFEF"/>
                </a:solidFill>
              </a:rPr>
              <a:t>a</a:t>
            </a:r>
            <a:r>
              <a:rPr sz="4800" spc="-10" dirty="0">
                <a:solidFill>
                  <a:srgbClr val="EFEFEF"/>
                </a:solidFill>
              </a:rPr>
              <a:t>n</a:t>
            </a:r>
            <a:r>
              <a:rPr sz="4800" spc="-340" dirty="0">
                <a:solidFill>
                  <a:srgbClr val="EFEFEF"/>
                </a:solidFill>
              </a:rPr>
              <a:t>c</a:t>
            </a:r>
            <a:r>
              <a:rPr sz="4800" spc="-250" dirty="0">
                <a:solidFill>
                  <a:srgbClr val="EFEFEF"/>
                </a:solidFill>
              </a:rPr>
              <a:t>e</a:t>
            </a:r>
            <a:r>
              <a:rPr sz="4800" spc="-735" dirty="0">
                <a:solidFill>
                  <a:srgbClr val="EFEFEF"/>
                </a:solidFill>
              </a:rPr>
              <a:t>:</a:t>
            </a:r>
            <a:r>
              <a:rPr sz="4800" spc="-484" dirty="0">
                <a:solidFill>
                  <a:srgbClr val="EFEFEF"/>
                </a:solidFill>
              </a:rPr>
              <a:t> </a:t>
            </a:r>
            <a:r>
              <a:rPr sz="4800" spc="-135" dirty="0">
                <a:solidFill>
                  <a:srgbClr val="EFEFEF"/>
                </a:solidFill>
              </a:rPr>
              <a:t>C</a:t>
            </a:r>
            <a:r>
              <a:rPr sz="4800" spc="35" dirty="0">
                <a:solidFill>
                  <a:srgbClr val="EFEFEF"/>
                </a:solidFill>
              </a:rPr>
              <a:t>o</a:t>
            </a:r>
            <a:r>
              <a:rPr sz="4800" spc="-335" dirty="0">
                <a:solidFill>
                  <a:srgbClr val="EFEFEF"/>
                </a:solidFill>
              </a:rPr>
              <a:t>rr</a:t>
            </a:r>
            <a:r>
              <a:rPr sz="4800" spc="-250" dirty="0">
                <a:solidFill>
                  <a:srgbClr val="EFEFEF"/>
                </a:solidFill>
              </a:rPr>
              <a:t>e</a:t>
            </a:r>
            <a:r>
              <a:rPr sz="4800" spc="-340" dirty="0">
                <a:solidFill>
                  <a:srgbClr val="EFEFEF"/>
                </a:solidFill>
              </a:rPr>
              <a:t>c</a:t>
            </a:r>
            <a:r>
              <a:rPr sz="4800" spc="-295" dirty="0">
                <a:solidFill>
                  <a:srgbClr val="EFEFEF"/>
                </a:solidFill>
              </a:rPr>
              <a:t>t</a:t>
            </a:r>
            <a:r>
              <a:rPr sz="4800" spc="-434" dirty="0">
                <a:solidFill>
                  <a:srgbClr val="EFEFEF"/>
                </a:solidFill>
              </a:rPr>
              <a:t>i</a:t>
            </a:r>
            <a:r>
              <a:rPr sz="4800" spc="-145" dirty="0">
                <a:solidFill>
                  <a:srgbClr val="EFEFEF"/>
                </a:solidFill>
              </a:rPr>
              <a:t>v</a:t>
            </a:r>
            <a:r>
              <a:rPr sz="4800" spc="-95" dirty="0">
                <a:solidFill>
                  <a:srgbClr val="EFEFEF"/>
                </a:solidFill>
              </a:rPr>
              <a:t>e  </a:t>
            </a:r>
            <a:r>
              <a:rPr sz="4800" spc="-145" dirty="0">
                <a:solidFill>
                  <a:srgbClr val="EFEFEF"/>
                </a:solidFill>
              </a:rPr>
              <a:t>v</a:t>
            </a:r>
            <a:r>
              <a:rPr sz="4800" spc="-250" dirty="0">
                <a:solidFill>
                  <a:srgbClr val="EFEFEF"/>
                </a:solidFill>
              </a:rPr>
              <a:t>e</a:t>
            </a:r>
            <a:r>
              <a:rPr sz="4800" spc="-335" dirty="0">
                <a:solidFill>
                  <a:srgbClr val="EFEFEF"/>
                </a:solidFill>
              </a:rPr>
              <a:t>r</a:t>
            </a:r>
            <a:r>
              <a:rPr sz="4800" spc="-50" dirty="0">
                <a:solidFill>
                  <a:srgbClr val="EFEFEF"/>
                </a:solidFill>
              </a:rPr>
              <a:t>s</a:t>
            </a:r>
            <a:r>
              <a:rPr sz="4800" spc="-85" dirty="0">
                <a:solidFill>
                  <a:srgbClr val="EFEFEF"/>
                </a:solidFill>
              </a:rPr>
              <a:t>u</a:t>
            </a:r>
            <a:r>
              <a:rPr sz="4800" spc="75" dirty="0">
                <a:solidFill>
                  <a:srgbClr val="EFEFEF"/>
                </a:solidFill>
              </a:rPr>
              <a:t>s</a:t>
            </a:r>
            <a:r>
              <a:rPr sz="4800" spc="-415" dirty="0">
                <a:solidFill>
                  <a:srgbClr val="EFEFEF"/>
                </a:solidFill>
              </a:rPr>
              <a:t> </a:t>
            </a:r>
            <a:r>
              <a:rPr sz="4800" spc="-35" dirty="0">
                <a:solidFill>
                  <a:srgbClr val="EFEFEF"/>
                </a:solidFill>
              </a:rPr>
              <a:t>p</a:t>
            </a:r>
            <a:r>
              <a:rPr sz="4800" spc="-335" dirty="0">
                <a:solidFill>
                  <a:srgbClr val="EFEFEF"/>
                </a:solidFill>
              </a:rPr>
              <a:t>r</a:t>
            </a:r>
            <a:r>
              <a:rPr sz="4800" spc="-250" dirty="0">
                <a:solidFill>
                  <a:srgbClr val="EFEFEF"/>
                </a:solidFill>
              </a:rPr>
              <a:t>e</a:t>
            </a:r>
            <a:r>
              <a:rPr sz="4800" spc="-145" dirty="0">
                <a:solidFill>
                  <a:srgbClr val="EFEFEF"/>
                </a:solidFill>
              </a:rPr>
              <a:t>v</a:t>
            </a:r>
            <a:r>
              <a:rPr sz="4800" spc="-250" dirty="0">
                <a:solidFill>
                  <a:srgbClr val="EFEFEF"/>
                </a:solidFill>
              </a:rPr>
              <a:t>e</a:t>
            </a:r>
            <a:r>
              <a:rPr sz="4800" spc="-15" dirty="0">
                <a:solidFill>
                  <a:srgbClr val="EFEFEF"/>
                </a:solidFill>
              </a:rPr>
              <a:t>n</a:t>
            </a:r>
            <a:r>
              <a:rPr sz="4800" spc="-295" dirty="0">
                <a:solidFill>
                  <a:srgbClr val="EFEFEF"/>
                </a:solidFill>
              </a:rPr>
              <a:t>t</a:t>
            </a:r>
            <a:r>
              <a:rPr sz="4800" spc="-200" dirty="0">
                <a:solidFill>
                  <a:srgbClr val="EFEFEF"/>
                </a:solidFill>
              </a:rPr>
              <a:t>a</a:t>
            </a:r>
            <a:r>
              <a:rPr sz="4800" spc="-295" dirty="0">
                <a:solidFill>
                  <a:srgbClr val="EFEFEF"/>
                </a:solidFill>
              </a:rPr>
              <a:t>t</a:t>
            </a:r>
            <a:r>
              <a:rPr sz="4800" spc="-434" dirty="0">
                <a:solidFill>
                  <a:srgbClr val="EFEFEF"/>
                </a:solidFill>
              </a:rPr>
              <a:t>i</a:t>
            </a:r>
            <a:r>
              <a:rPr sz="4800" spc="-145" dirty="0">
                <a:solidFill>
                  <a:srgbClr val="EFEFEF"/>
                </a:solidFill>
              </a:rPr>
              <a:t>v</a:t>
            </a:r>
            <a:r>
              <a:rPr sz="4800" spc="-135" dirty="0">
                <a:solidFill>
                  <a:srgbClr val="EFEFEF"/>
                </a:solidFill>
              </a:rPr>
              <a:t>e</a:t>
            </a:r>
            <a:endParaRPr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77833-EBEF-135D-D315-7EF94DF53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83606"/>
            <a:ext cx="8331200" cy="4019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B048F9-9B6B-3F13-E954-F950852CC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681202"/>
            <a:ext cx="4953000" cy="3024398"/>
          </a:xfrm>
          <a:prstGeom prst="rect">
            <a:avLst/>
          </a:prstGeom>
        </p:spPr>
      </p:pic>
      <p:sp>
        <p:nvSpPr>
          <p:cNvPr id="6" name="object 13">
            <a:extLst>
              <a:ext uri="{FF2B5EF4-FFF2-40B4-BE49-F238E27FC236}">
                <a16:creationId xmlns:a16="http://schemas.microsoft.com/office/drawing/2014/main" id="{32B5BCB8-7EAF-B509-F6ED-E55DF4AFD444}"/>
              </a:ext>
            </a:extLst>
          </p:cNvPr>
          <p:cNvSpPr txBox="1">
            <a:spLocks/>
          </p:cNvSpPr>
          <p:nvPr/>
        </p:nvSpPr>
        <p:spPr>
          <a:xfrm>
            <a:off x="2814175" y="2372972"/>
            <a:ext cx="6090285" cy="763029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>
            <a:lvl1pPr>
              <a:defRPr sz="4800" b="0" i="0">
                <a:solidFill>
                  <a:srgbClr val="EFEFEF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5080">
              <a:lnSpc>
                <a:spcPts val="5190"/>
              </a:lnSpc>
              <a:spcBef>
                <a:spcPts val="750"/>
              </a:spcBef>
            </a:pPr>
            <a:r>
              <a:rPr lang="en-AU" spc="-135" dirty="0"/>
              <a:t>C</a:t>
            </a:r>
            <a:r>
              <a:rPr lang="en-AU" spc="35" dirty="0"/>
              <a:t>o</a:t>
            </a:r>
            <a:r>
              <a:rPr lang="en-AU" spc="-335" dirty="0"/>
              <a:t>rr</a:t>
            </a:r>
            <a:r>
              <a:rPr lang="en-AU" spc="-250" dirty="0"/>
              <a:t>e</a:t>
            </a:r>
            <a:r>
              <a:rPr lang="en-AU" spc="-340" dirty="0"/>
              <a:t>c</a:t>
            </a:r>
            <a:r>
              <a:rPr lang="en-AU" spc="-295" dirty="0"/>
              <a:t>t</a:t>
            </a:r>
            <a:r>
              <a:rPr lang="en-AU" spc="-434" dirty="0"/>
              <a:t>i</a:t>
            </a:r>
            <a:r>
              <a:rPr lang="en-AU" spc="-145" dirty="0"/>
              <a:t>v</a:t>
            </a:r>
            <a:r>
              <a:rPr lang="en-AU" spc="-95" dirty="0"/>
              <a:t>e</a:t>
            </a:r>
            <a:endParaRPr lang="en-AU" dirty="0"/>
          </a:p>
        </p:txBody>
      </p:sp>
      <p:sp>
        <p:nvSpPr>
          <p:cNvPr id="7" name="object 13">
            <a:extLst>
              <a:ext uri="{FF2B5EF4-FFF2-40B4-BE49-F238E27FC236}">
                <a16:creationId xmlns:a16="http://schemas.microsoft.com/office/drawing/2014/main" id="{55BC9F36-E9FF-9BB4-2A9A-69A95AD013B5}"/>
              </a:ext>
            </a:extLst>
          </p:cNvPr>
          <p:cNvSpPr txBox="1">
            <a:spLocks/>
          </p:cNvSpPr>
          <p:nvPr/>
        </p:nvSpPr>
        <p:spPr>
          <a:xfrm>
            <a:off x="10058400" y="2754486"/>
            <a:ext cx="6090285" cy="763029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>
            <a:lvl1pPr>
              <a:defRPr sz="4800" b="0" i="0">
                <a:solidFill>
                  <a:srgbClr val="EFEFEF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5080">
              <a:lnSpc>
                <a:spcPts val="5190"/>
              </a:lnSpc>
              <a:spcBef>
                <a:spcPts val="750"/>
              </a:spcBef>
            </a:pPr>
            <a:r>
              <a:rPr lang="en-AU" spc="-35" dirty="0"/>
              <a:t>P</a:t>
            </a:r>
            <a:r>
              <a:rPr lang="en-AU" spc="-335" dirty="0"/>
              <a:t>r</a:t>
            </a:r>
            <a:r>
              <a:rPr lang="en-AU" spc="-250" dirty="0"/>
              <a:t>e</a:t>
            </a:r>
            <a:r>
              <a:rPr lang="en-AU" spc="-145" dirty="0"/>
              <a:t>v</a:t>
            </a:r>
            <a:r>
              <a:rPr lang="en-AU" spc="-250" dirty="0"/>
              <a:t>e</a:t>
            </a:r>
            <a:r>
              <a:rPr lang="en-AU" spc="-15" dirty="0"/>
              <a:t>n</a:t>
            </a:r>
            <a:r>
              <a:rPr lang="en-AU" spc="-295" dirty="0"/>
              <a:t>t</a:t>
            </a:r>
            <a:r>
              <a:rPr lang="en-AU" spc="-200" dirty="0"/>
              <a:t>a</a:t>
            </a:r>
            <a:r>
              <a:rPr lang="en-AU" spc="-295" dirty="0"/>
              <a:t>t</a:t>
            </a:r>
            <a:r>
              <a:rPr lang="en-AU" spc="-434" dirty="0"/>
              <a:t>i</a:t>
            </a:r>
            <a:r>
              <a:rPr lang="en-AU" spc="-145" dirty="0"/>
              <a:t>v</a:t>
            </a:r>
            <a:r>
              <a:rPr lang="en-AU" spc="-135" dirty="0"/>
              <a:t>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746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55515" y="3231281"/>
            <a:ext cx="2512060" cy="1946910"/>
            <a:chOff x="10555223" y="3169920"/>
            <a:chExt cx="2512060" cy="1946910"/>
          </a:xfrm>
        </p:grpSpPr>
        <p:sp>
          <p:nvSpPr>
            <p:cNvPr id="3" name="object 3"/>
            <p:cNvSpPr/>
            <p:nvPr/>
          </p:nvSpPr>
          <p:spPr>
            <a:xfrm>
              <a:off x="10558271" y="4434840"/>
              <a:ext cx="2508885" cy="664845"/>
            </a:xfrm>
            <a:custGeom>
              <a:avLst/>
              <a:gdLst/>
              <a:ahLst/>
              <a:cxnLst/>
              <a:rect l="l" t="t" r="r" b="b"/>
              <a:pathLst>
                <a:path w="2508884" h="664845">
                  <a:moveTo>
                    <a:pt x="0" y="664464"/>
                  </a:moveTo>
                  <a:lnTo>
                    <a:pt x="2508504" y="664464"/>
                  </a:lnTo>
                  <a:lnTo>
                    <a:pt x="2508504" y="0"/>
                  </a:lnTo>
                  <a:lnTo>
                    <a:pt x="0" y="0"/>
                  </a:lnTo>
                  <a:lnTo>
                    <a:pt x="0" y="664464"/>
                  </a:lnTo>
                  <a:close/>
                </a:path>
              </a:pathLst>
            </a:custGeom>
            <a:solidFill>
              <a:srgbClr val="FB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564367" y="4023360"/>
              <a:ext cx="2499360" cy="411480"/>
            </a:xfrm>
            <a:custGeom>
              <a:avLst/>
              <a:gdLst/>
              <a:ahLst/>
              <a:cxnLst/>
              <a:rect l="l" t="t" r="r" b="b"/>
              <a:pathLst>
                <a:path w="2499359" h="411479">
                  <a:moveTo>
                    <a:pt x="0" y="411479"/>
                  </a:moveTo>
                  <a:lnTo>
                    <a:pt x="2499360" y="411479"/>
                  </a:lnTo>
                  <a:lnTo>
                    <a:pt x="2499360" y="0"/>
                  </a:lnTo>
                  <a:lnTo>
                    <a:pt x="0" y="0"/>
                  </a:lnTo>
                  <a:lnTo>
                    <a:pt x="0" y="41147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567415" y="3169920"/>
              <a:ext cx="2496820" cy="853440"/>
            </a:xfrm>
            <a:custGeom>
              <a:avLst/>
              <a:gdLst/>
              <a:ahLst/>
              <a:cxnLst/>
              <a:rect l="l" t="t" r="r" b="b"/>
              <a:pathLst>
                <a:path w="2496819" h="853439">
                  <a:moveTo>
                    <a:pt x="2496312" y="0"/>
                  </a:moveTo>
                  <a:lnTo>
                    <a:pt x="0" y="0"/>
                  </a:lnTo>
                  <a:lnTo>
                    <a:pt x="0" y="853439"/>
                  </a:lnTo>
                  <a:lnTo>
                    <a:pt x="2496312" y="853439"/>
                  </a:lnTo>
                  <a:lnTo>
                    <a:pt x="249631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564367" y="3246120"/>
              <a:ext cx="2491105" cy="1861185"/>
            </a:xfrm>
            <a:custGeom>
              <a:avLst/>
              <a:gdLst/>
              <a:ahLst/>
              <a:cxnLst/>
              <a:rect l="l" t="t" r="r" b="b"/>
              <a:pathLst>
                <a:path w="2491105" h="1861185">
                  <a:moveTo>
                    <a:pt x="0" y="0"/>
                  </a:moveTo>
                  <a:lnTo>
                    <a:pt x="50475" y="1010"/>
                  </a:lnTo>
                  <a:lnTo>
                    <a:pt x="100878" y="4005"/>
                  </a:lnTo>
                  <a:lnTo>
                    <a:pt x="151133" y="8929"/>
                  </a:lnTo>
                  <a:lnTo>
                    <a:pt x="201167" y="15727"/>
                  </a:lnTo>
                  <a:lnTo>
                    <a:pt x="250907" y="24344"/>
                  </a:lnTo>
                  <a:lnTo>
                    <a:pt x="300279" y="34724"/>
                  </a:lnTo>
                  <a:lnTo>
                    <a:pt x="349208" y="46813"/>
                  </a:lnTo>
                  <a:lnTo>
                    <a:pt x="397622" y="60556"/>
                  </a:lnTo>
                  <a:lnTo>
                    <a:pt x="445446" y="75897"/>
                  </a:lnTo>
                  <a:lnTo>
                    <a:pt x="492606" y="92781"/>
                  </a:lnTo>
                  <a:lnTo>
                    <a:pt x="539029" y="111154"/>
                  </a:lnTo>
                  <a:lnTo>
                    <a:pt x="584640" y="130959"/>
                  </a:lnTo>
                  <a:lnTo>
                    <a:pt x="629367" y="152142"/>
                  </a:lnTo>
                  <a:lnTo>
                    <a:pt x="673135" y="174648"/>
                  </a:lnTo>
                  <a:lnTo>
                    <a:pt x="715871" y="198421"/>
                  </a:lnTo>
                  <a:lnTo>
                    <a:pt x="757500" y="223407"/>
                  </a:lnTo>
                  <a:lnTo>
                    <a:pt x="797949" y="249550"/>
                  </a:lnTo>
                  <a:lnTo>
                    <a:pt x="837145" y="276795"/>
                  </a:lnTo>
                  <a:lnTo>
                    <a:pt x="875013" y="305087"/>
                  </a:lnTo>
                  <a:lnTo>
                    <a:pt x="911479" y="334371"/>
                  </a:lnTo>
                  <a:lnTo>
                    <a:pt x="946470" y="364592"/>
                  </a:lnTo>
                  <a:lnTo>
                    <a:pt x="979912" y="395694"/>
                  </a:lnTo>
                  <a:lnTo>
                    <a:pt x="1011732" y="427623"/>
                  </a:lnTo>
                  <a:lnTo>
                    <a:pt x="1041855" y="460323"/>
                  </a:lnTo>
                  <a:lnTo>
                    <a:pt x="1070207" y="493739"/>
                  </a:lnTo>
                  <a:lnTo>
                    <a:pt x="1096715" y="527817"/>
                  </a:lnTo>
                  <a:lnTo>
                    <a:pt x="1121306" y="562500"/>
                  </a:lnTo>
                  <a:lnTo>
                    <a:pt x="1143904" y="597734"/>
                  </a:lnTo>
                  <a:lnTo>
                    <a:pt x="1164437" y="633464"/>
                  </a:lnTo>
                  <a:lnTo>
                    <a:pt x="1182831" y="669634"/>
                  </a:lnTo>
                  <a:lnTo>
                    <a:pt x="1199012" y="706189"/>
                  </a:lnTo>
                  <a:lnTo>
                    <a:pt x="1212906" y="743075"/>
                  </a:lnTo>
                  <a:lnTo>
                    <a:pt x="1224439" y="780236"/>
                  </a:lnTo>
                  <a:lnTo>
                    <a:pt x="1233537" y="817617"/>
                  </a:lnTo>
                  <a:lnTo>
                    <a:pt x="1240128" y="855163"/>
                  </a:lnTo>
                  <a:lnTo>
                    <a:pt x="1245488" y="930528"/>
                  </a:lnTo>
                  <a:lnTo>
                    <a:pt x="1246841" y="968249"/>
                  </a:lnTo>
                  <a:lnTo>
                    <a:pt x="1250848" y="1005914"/>
                  </a:lnTo>
                  <a:lnTo>
                    <a:pt x="1257437" y="1043468"/>
                  </a:lnTo>
                  <a:lnTo>
                    <a:pt x="1266534" y="1080858"/>
                  </a:lnTo>
                  <a:lnTo>
                    <a:pt x="1278065" y="1118027"/>
                  </a:lnTo>
                  <a:lnTo>
                    <a:pt x="1291956" y="1154920"/>
                  </a:lnTo>
                  <a:lnTo>
                    <a:pt x="1308134" y="1191483"/>
                  </a:lnTo>
                  <a:lnTo>
                    <a:pt x="1326524" y="1227659"/>
                  </a:lnTo>
                  <a:lnTo>
                    <a:pt x="1347054" y="1263395"/>
                  </a:lnTo>
                  <a:lnTo>
                    <a:pt x="1369649" y="1298635"/>
                  </a:lnTo>
                  <a:lnTo>
                    <a:pt x="1394235" y="1333323"/>
                  </a:lnTo>
                  <a:lnTo>
                    <a:pt x="1420739" y="1367406"/>
                  </a:lnTo>
                  <a:lnTo>
                    <a:pt x="1449086" y="1400826"/>
                  </a:lnTo>
                  <a:lnTo>
                    <a:pt x="1479204" y="1433531"/>
                  </a:lnTo>
                  <a:lnTo>
                    <a:pt x="1511019" y="1465463"/>
                  </a:lnTo>
                  <a:lnTo>
                    <a:pt x="1544456" y="1496569"/>
                  </a:lnTo>
                  <a:lnTo>
                    <a:pt x="1579442" y="1526793"/>
                  </a:lnTo>
                  <a:lnTo>
                    <a:pt x="1615903" y="1556080"/>
                  </a:lnTo>
                  <a:lnTo>
                    <a:pt x="1653766" y="1584374"/>
                  </a:lnTo>
                  <a:lnTo>
                    <a:pt x="1692956" y="1611622"/>
                  </a:lnTo>
                  <a:lnTo>
                    <a:pt x="1733401" y="1637767"/>
                  </a:lnTo>
                  <a:lnTo>
                    <a:pt x="1775025" y="1662754"/>
                  </a:lnTo>
                  <a:lnTo>
                    <a:pt x="1817756" y="1686529"/>
                  </a:lnTo>
                  <a:lnTo>
                    <a:pt x="1861519" y="1709036"/>
                  </a:lnTo>
                  <a:lnTo>
                    <a:pt x="1906241" y="1730221"/>
                  </a:lnTo>
                  <a:lnTo>
                    <a:pt x="1951848" y="1750027"/>
                  </a:lnTo>
                  <a:lnTo>
                    <a:pt x="1998267" y="1768400"/>
                  </a:lnTo>
                  <a:lnTo>
                    <a:pt x="2045423" y="1785285"/>
                  </a:lnTo>
                  <a:lnTo>
                    <a:pt x="2093243" y="1800627"/>
                  </a:lnTo>
                  <a:lnTo>
                    <a:pt x="2141653" y="1814370"/>
                  </a:lnTo>
                  <a:lnTo>
                    <a:pt x="2190580" y="1826459"/>
                  </a:lnTo>
                  <a:lnTo>
                    <a:pt x="2239949" y="1836840"/>
                  </a:lnTo>
                  <a:lnTo>
                    <a:pt x="2289687" y="1845457"/>
                  </a:lnTo>
                  <a:lnTo>
                    <a:pt x="2339719" y="1852255"/>
                  </a:lnTo>
                  <a:lnTo>
                    <a:pt x="2389974" y="1857179"/>
                  </a:lnTo>
                  <a:lnTo>
                    <a:pt x="2440375" y="1860174"/>
                  </a:lnTo>
                  <a:lnTo>
                    <a:pt x="2490851" y="1861184"/>
                  </a:lnTo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94181" y="365201"/>
            <a:ext cx="104651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5" dirty="0">
                <a:solidFill>
                  <a:srgbClr val="EFEFEF"/>
                </a:solidFill>
              </a:rPr>
              <a:t>P</a:t>
            </a:r>
            <a:r>
              <a:rPr sz="4800" spc="-335" dirty="0">
                <a:solidFill>
                  <a:srgbClr val="EFEFEF"/>
                </a:solidFill>
              </a:rPr>
              <a:t>r</a:t>
            </a:r>
            <a:r>
              <a:rPr sz="4800" spc="-250" dirty="0">
                <a:solidFill>
                  <a:srgbClr val="EFEFEF"/>
                </a:solidFill>
              </a:rPr>
              <a:t>e</a:t>
            </a:r>
            <a:r>
              <a:rPr sz="4800" spc="-60" dirty="0">
                <a:solidFill>
                  <a:srgbClr val="EFEFEF"/>
                </a:solidFill>
              </a:rPr>
              <a:t>d</a:t>
            </a:r>
            <a:r>
              <a:rPr sz="4800" spc="-434" dirty="0">
                <a:solidFill>
                  <a:srgbClr val="EFEFEF"/>
                </a:solidFill>
              </a:rPr>
              <a:t>i</a:t>
            </a:r>
            <a:r>
              <a:rPr sz="4800" spc="-340" dirty="0">
                <a:solidFill>
                  <a:srgbClr val="EFEFEF"/>
                </a:solidFill>
              </a:rPr>
              <a:t>c</a:t>
            </a:r>
            <a:r>
              <a:rPr sz="4800" spc="-295" dirty="0">
                <a:solidFill>
                  <a:srgbClr val="EFEFEF"/>
                </a:solidFill>
              </a:rPr>
              <a:t>t</a:t>
            </a:r>
            <a:r>
              <a:rPr sz="4800" spc="-434" dirty="0">
                <a:solidFill>
                  <a:srgbClr val="EFEFEF"/>
                </a:solidFill>
              </a:rPr>
              <a:t>i</a:t>
            </a:r>
            <a:r>
              <a:rPr sz="4800" spc="-145" dirty="0">
                <a:solidFill>
                  <a:srgbClr val="EFEFEF"/>
                </a:solidFill>
              </a:rPr>
              <a:t>v</a:t>
            </a:r>
            <a:r>
              <a:rPr sz="4800" spc="-135" dirty="0">
                <a:solidFill>
                  <a:srgbClr val="EFEFEF"/>
                </a:solidFill>
              </a:rPr>
              <a:t>e</a:t>
            </a:r>
            <a:r>
              <a:rPr sz="4800" spc="-405" dirty="0">
                <a:solidFill>
                  <a:srgbClr val="EFEFEF"/>
                </a:solidFill>
              </a:rPr>
              <a:t> </a:t>
            </a:r>
            <a:r>
              <a:rPr sz="4800" spc="90" dirty="0">
                <a:solidFill>
                  <a:srgbClr val="EFEFEF"/>
                </a:solidFill>
              </a:rPr>
              <a:t>m</a:t>
            </a:r>
            <a:r>
              <a:rPr sz="4800" spc="-200" dirty="0">
                <a:solidFill>
                  <a:srgbClr val="EFEFEF"/>
                </a:solidFill>
              </a:rPr>
              <a:t>a</a:t>
            </a:r>
            <a:r>
              <a:rPr sz="4800" spc="-434" dirty="0">
                <a:solidFill>
                  <a:srgbClr val="EFEFEF"/>
                </a:solidFill>
              </a:rPr>
              <a:t>i</a:t>
            </a:r>
            <a:r>
              <a:rPr sz="4800" spc="-10" dirty="0">
                <a:solidFill>
                  <a:srgbClr val="EFEFEF"/>
                </a:solidFill>
              </a:rPr>
              <a:t>n</a:t>
            </a:r>
            <a:r>
              <a:rPr sz="4800" spc="-295" dirty="0">
                <a:solidFill>
                  <a:srgbClr val="EFEFEF"/>
                </a:solidFill>
              </a:rPr>
              <a:t>t</a:t>
            </a:r>
            <a:r>
              <a:rPr sz="4800" spc="-250" dirty="0">
                <a:solidFill>
                  <a:srgbClr val="EFEFEF"/>
                </a:solidFill>
              </a:rPr>
              <a:t>e</a:t>
            </a:r>
            <a:r>
              <a:rPr sz="4800" spc="-10" dirty="0">
                <a:solidFill>
                  <a:srgbClr val="EFEFEF"/>
                </a:solidFill>
              </a:rPr>
              <a:t>n</a:t>
            </a:r>
            <a:r>
              <a:rPr sz="4800" spc="-200" dirty="0">
                <a:solidFill>
                  <a:srgbClr val="EFEFEF"/>
                </a:solidFill>
              </a:rPr>
              <a:t>a</a:t>
            </a:r>
            <a:r>
              <a:rPr sz="4800" spc="-10" dirty="0">
                <a:solidFill>
                  <a:srgbClr val="EFEFEF"/>
                </a:solidFill>
              </a:rPr>
              <a:t>n</a:t>
            </a:r>
            <a:r>
              <a:rPr sz="4800" spc="-340" dirty="0">
                <a:solidFill>
                  <a:srgbClr val="EFEFEF"/>
                </a:solidFill>
              </a:rPr>
              <a:t>c</a:t>
            </a:r>
            <a:r>
              <a:rPr sz="4800" spc="-135" dirty="0">
                <a:solidFill>
                  <a:srgbClr val="EFEFEF"/>
                </a:solidFill>
              </a:rPr>
              <a:t>e</a:t>
            </a:r>
            <a:r>
              <a:rPr lang="en-US" sz="4800" spc="-135" dirty="0">
                <a:solidFill>
                  <a:srgbClr val="EFEFEF"/>
                </a:solidFill>
              </a:rPr>
              <a:t> in principle</a:t>
            </a:r>
            <a:endParaRPr sz="4800" dirty="0"/>
          </a:p>
        </p:txBody>
      </p:sp>
      <p:sp>
        <p:nvSpPr>
          <p:cNvPr id="10" name="object 10"/>
          <p:cNvSpPr txBox="1"/>
          <p:nvPr/>
        </p:nvSpPr>
        <p:spPr>
          <a:xfrm>
            <a:off x="2998853" y="5456492"/>
            <a:ext cx="63246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35"/>
              </a:lnSpc>
            </a:pPr>
            <a:r>
              <a:rPr sz="1050" spc="20" dirty="0">
                <a:latin typeface="Trebuchet MS"/>
                <a:cs typeface="Trebuchet MS"/>
              </a:rPr>
              <a:t>sp</a:t>
            </a:r>
            <a:r>
              <a:rPr sz="1050" spc="15" dirty="0">
                <a:latin typeface="Trebuchet MS"/>
                <a:cs typeface="Trebuchet MS"/>
              </a:rPr>
              <a:t>a</a:t>
            </a:r>
            <a:r>
              <a:rPr sz="1050" spc="-25" dirty="0">
                <a:latin typeface="Trebuchet MS"/>
                <a:cs typeface="Trebuchet MS"/>
              </a:rPr>
              <a:t>r</a:t>
            </a:r>
            <a:r>
              <a:rPr sz="1050" spc="25" dirty="0">
                <a:latin typeface="Trebuchet MS"/>
                <a:cs typeface="Trebuchet MS"/>
              </a:rPr>
              <a:t>k</a:t>
            </a:r>
            <a:r>
              <a:rPr sz="1050" spc="-60" dirty="0">
                <a:latin typeface="Trebuchet MS"/>
                <a:cs typeface="Trebuchet MS"/>
              </a:rPr>
              <a:t> </a:t>
            </a:r>
            <a:r>
              <a:rPr sz="1050" spc="20" dirty="0">
                <a:latin typeface="Trebuchet MS"/>
                <a:cs typeface="Trebuchet MS"/>
              </a:rPr>
              <a:t>p</a:t>
            </a:r>
            <a:r>
              <a:rPr sz="1050" spc="15" dirty="0">
                <a:latin typeface="Trebuchet MS"/>
                <a:cs typeface="Trebuchet MS"/>
              </a:rPr>
              <a:t>l</a:t>
            </a:r>
            <a:r>
              <a:rPr sz="1050" spc="20" dirty="0">
                <a:latin typeface="Trebuchet MS"/>
                <a:cs typeface="Trebuchet MS"/>
              </a:rPr>
              <a:t>u</a:t>
            </a:r>
            <a:r>
              <a:rPr sz="1050" spc="85" dirty="0">
                <a:latin typeface="Trebuchet MS"/>
                <a:cs typeface="Trebuchet MS"/>
              </a:rPr>
              <a:t>g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98853" y="5867676"/>
            <a:ext cx="37655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</a:pPr>
            <a:r>
              <a:rPr sz="1050" dirty="0">
                <a:latin typeface="Trebuchet MS"/>
                <a:cs typeface="Trebuchet MS"/>
              </a:rPr>
              <a:t>w</a:t>
            </a:r>
            <a:r>
              <a:rPr sz="1050" spc="-5" dirty="0">
                <a:latin typeface="Trebuchet MS"/>
                <a:cs typeface="Trebuchet MS"/>
              </a:rPr>
              <a:t>i</a:t>
            </a:r>
            <a:r>
              <a:rPr sz="1050" spc="-30" dirty="0">
                <a:latin typeface="Trebuchet MS"/>
                <a:cs typeface="Trebuchet MS"/>
              </a:rPr>
              <a:t>r</a:t>
            </a:r>
            <a:r>
              <a:rPr sz="1050" spc="-40" dirty="0">
                <a:latin typeface="Trebuchet MS"/>
                <a:cs typeface="Trebuchet MS"/>
              </a:rPr>
              <a:t>i</a:t>
            </a:r>
            <a:r>
              <a:rPr sz="1050" spc="65" dirty="0">
                <a:latin typeface="Trebuchet MS"/>
                <a:cs typeface="Trebuchet MS"/>
              </a:rPr>
              <a:t>ng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98853" y="6199570"/>
            <a:ext cx="459740" cy="319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30"/>
              </a:lnSpc>
            </a:pPr>
            <a:r>
              <a:rPr sz="1050" spc="25" dirty="0">
                <a:latin typeface="Trebuchet MS"/>
                <a:cs typeface="Trebuchet MS"/>
              </a:rPr>
              <a:t>low</a:t>
            </a:r>
            <a:endParaRPr sz="1050">
              <a:latin typeface="Trebuchet MS"/>
              <a:cs typeface="Trebuchet MS"/>
            </a:endParaRPr>
          </a:p>
          <a:p>
            <a:pPr>
              <a:lnSpc>
                <a:spcPts val="1255"/>
              </a:lnSpc>
            </a:pPr>
            <a:r>
              <a:rPr sz="1050" spc="-45" dirty="0">
                <a:latin typeface="Trebuchet MS"/>
                <a:cs typeface="Trebuchet MS"/>
              </a:rPr>
              <a:t>c</a:t>
            </a:r>
            <a:r>
              <a:rPr sz="1050" spc="55" dirty="0">
                <a:latin typeface="Trebuchet MS"/>
                <a:cs typeface="Trebuchet MS"/>
              </a:rPr>
              <a:t>oo</a:t>
            </a:r>
            <a:r>
              <a:rPr sz="1050" spc="-5" dirty="0">
                <a:latin typeface="Trebuchet MS"/>
                <a:cs typeface="Trebuchet MS"/>
              </a:rPr>
              <a:t>la</a:t>
            </a:r>
            <a:r>
              <a:rPr sz="1050" spc="15" dirty="0">
                <a:latin typeface="Trebuchet MS"/>
                <a:cs typeface="Trebuchet MS"/>
              </a:rPr>
              <a:t>nt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75990" y="6611431"/>
            <a:ext cx="394970" cy="31940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ts val="1250"/>
              </a:lnSpc>
              <a:spcBef>
                <a:spcPts val="10"/>
              </a:spcBef>
            </a:pPr>
            <a:r>
              <a:rPr sz="1050" spc="10" dirty="0">
                <a:latin typeface="Trebuchet MS"/>
                <a:cs typeface="Trebuchet MS"/>
              </a:rPr>
              <a:t>speed </a:t>
            </a:r>
            <a:r>
              <a:rPr sz="1050" spc="-305" dirty="0">
                <a:latin typeface="Trebuchet MS"/>
                <a:cs typeface="Trebuchet MS"/>
              </a:rPr>
              <a:t> </a:t>
            </a:r>
            <a:r>
              <a:rPr sz="1050" spc="5" dirty="0">
                <a:latin typeface="Trebuchet MS"/>
                <a:cs typeface="Trebuchet MS"/>
              </a:rPr>
              <a:t>s</a:t>
            </a:r>
            <a:r>
              <a:rPr sz="1050" spc="-5" dirty="0">
                <a:latin typeface="Trebuchet MS"/>
                <a:cs typeface="Trebuchet MS"/>
              </a:rPr>
              <a:t>e</a:t>
            </a:r>
            <a:r>
              <a:rPr sz="1050" spc="40" dirty="0">
                <a:latin typeface="Trebuchet MS"/>
                <a:cs typeface="Trebuchet MS"/>
              </a:rPr>
              <a:t>ns</a:t>
            </a:r>
            <a:r>
              <a:rPr sz="1050" spc="55" dirty="0">
                <a:latin typeface="Trebuchet MS"/>
                <a:cs typeface="Trebuchet MS"/>
              </a:rPr>
              <a:t>o</a:t>
            </a:r>
            <a:r>
              <a:rPr sz="1050" spc="-15" dirty="0">
                <a:latin typeface="Trebuchet MS"/>
                <a:cs typeface="Trebuchet MS"/>
              </a:rPr>
              <a:t>r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35449" y="3157728"/>
            <a:ext cx="2515870" cy="1990089"/>
          </a:xfrm>
          <a:custGeom>
            <a:avLst/>
            <a:gdLst/>
            <a:ahLst/>
            <a:cxnLst/>
            <a:rect l="l" t="t" r="r" b="b"/>
            <a:pathLst>
              <a:path w="2515869" h="1990089">
                <a:moveTo>
                  <a:pt x="12192" y="131063"/>
                </a:moveTo>
                <a:lnTo>
                  <a:pt x="56127" y="132498"/>
                </a:lnTo>
                <a:lnTo>
                  <a:pt x="99971" y="136738"/>
                </a:lnTo>
                <a:lnTo>
                  <a:pt x="143634" y="143691"/>
                </a:lnTo>
                <a:lnTo>
                  <a:pt x="187022" y="153264"/>
                </a:lnTo>
                <a:lnTo>
                  <a:pt x="230046" y="165362"/>
                </a:lnTo>
                <a:lnTo>
                  <a:pt x="272612" y="179892"/>
                </a:lnTo>
                <a:lnTo>
                  <a:pt x="314630" y="196761"/>
                </a:lnTo>
                <a:lnTo>
                  <a:pt x="356009" y="215875"/>
                </a:lnTo>
                <a:lnTo>
                  <a:pt x="396656" y="237140"/>
                </a:lnTo>
                <a:lnTo>
                  <a:pt x="436480" y="260464"/>
                </a:lnTo>
                <a:lnTo>
                  <a:pt x="475390" y="285752"/>
                </a:lnTo>
                <a:lnTo>
                  <a:pt x="513294" y="312912"/>
                </a:lnTo>
                <a:lnTo>
                  <a:pt x="550100" y="341848"/>
                </a:lnTo>
                <a:lnTo>
                  <a:pt x="585717" y="372469"/>
                </a:lnTo>
                <a:lnTo>
                  <a:pt x="620054" y="404681"/>
                </a:lnTo>
                <a:lnTo>
                  <a:pt x="653019" y="438389"/>
                </a:lnTo>
                <a:lnTo>
                  <a:pt x="684521" y="473501"/>
                </a:lnTo>
                <a:lnTo>
                  <a:pt x="714467" y="509923"/>
                </a:lnTo>
                <a:lnTo>
                  <a:pt x="742767" y="547562"/>
                </a:lnTo>
                <a:lnTo>
                  <a:pt x="769329" y="586323"/>
                </a:lnTo>
                <a:lnTo>
                  <a:pt x="794061" y="626114"/>
                </a:lnTo>
                <a:lnTo>
                  <a:pt x="816872" y="666841"/>
                </a:lnTo>
                <a:lnTo>
                  <a:pt x="837671" y="708410"/>
                </a:lnTo>
                <a:lnTo>
                  <a:pt x="856365" y="750728"/>
                </a:lnTo>
                <a:lnTo>
                  <a:pt x="872864" y="793701"/>
                </a:lnTo>
                <a:lnTo>
                  <a:pt x="887076" y="837237"/>
                </a:lnTo>
                <a:lnTo>
                  <a:pt x="898908" y="881240"/>
                </a:lnTo>
                <a:lnTo>
                  <a:pt x="908271" y="925619"/>
                </a:lnTo>
                <a:lnTo>
                  <a:pt x="915072" y="970279"/>
                </a:lnTo>
                <a:lnTo>
                  <a:pt x="919220" y="1015126"/>
                </a:lnTo>
                <a:lnTo>
                  <a:pt x="920623" y="1060069"/>
                </a:lnTo>
                <a:lnTo>
                  <a:pt x="922025" y="1104999"/>
                </a:lnTo>
                <a:lnTo>
                  <a:pt x="926172" y="1149837"/>
                </a:lnTo>
                <a:lnTo>
                  <a:pt x="932971" y="1194488"/>
                </a:lnTo>
                <a:lnTo>
                  <a:pt x="942331" y="1238859"/>
                </a:lnTo>
                <a:lnTo>
                  <a:pt x="954161" y="1282857"/>
                </a:lnTo>
                <a:lnTo>
                  <a:pt x="968370" y="1326388"/>
                </a:lnTo>
                <a:lnTo>
                  <a:pt x="984865" y="1369358"/>
                </a:lnTo>
                <a:lnTo>
                  <a:pt x="1003555" y="1411673"/>
                </a:lnTo>
                <a:lnTo>
                  <a:pt x="1024350" y="1453241"/>
                </a:lnTo>
                <a:lnTo>
                  <a:pt x="1047157" y="1493967"/>
                </a:lnTo>
                <a:lnTo>
                  <a:pt x="1071885" y="1533758"/>
                </a:lnTo>
                <a:lnTo>
                  <a:pt x="1098443" y="1572520"/>
                </a:lnTo>
                <a:lnTo>
                  <a:pt x="1126739" y="1610160"/>
                </a:lnTo>
                <a:lnTo>
                  <a:pt x="1156682" y="1646584"/>
                </a:lnTo>
                <a:lnTo>
                  <a:pt x="1188180" y="1681699"/>
                </a:lnTo>
                <a:lnTo>
                  <a:pt x="1221142" y="1715410"/>
                </a:lnTo>
                <a:lnTo>
                  <a:pt x="1255476" y="1747625"/>
                </a:lnTo>
                <a:lnTo>
                  <a:pt x="1291091" y="1778250"/>
                </a:lnTo>
                <a:lnTo>
                  <a:pt x="1327896" y="1807190"/>
                </a:lnTo>
                <a:lnTo>
                  <a:pt x="1365799" y="1834354"/>
                </a:lnTo>
                <a:lnTo>
                  <a:pt x="1404709" y="1859646"/>
                </a:lnTo>
                <a:lnTo>
                  <a:pt x="1444533" y="1882974"/>
                </a:lnTo>
                <a:lnTo>
                  <a:pt x="1485182" y="1904243"/>
                </a:lnTo>
                <a:lnTo>
                  <a:pt x="1526563" y="1923361"/>
                </a:lnTo>
                <a:lnTo>
                  <a:pt x="1568585" y="1940233"/>
                </a:lnTo>
                <a:lnTo>
                  <a:pt x="1611156" y="1954767"/>
                </a:lnTo>
                <a:lnTo>
                  <a:pt x="1654185" y="1966868"/>
                </a:lnTo>
                <a:lnTo>
                  <a:pt x="1697581" y="1976442"/>
                </a:lnTo>
                <a:lnTo>
                  <a:pt x="1741252" y="1983397"/>
                </a:lnTo>
                <a:lnTo>
                  <a:pt x="1785107" y="1987639"/>
                </a:lnTo>
                <a:lnTo>
                  <a:pt x="1829053" y="1989074"/>
                </a:lnTo>
              </a:path>
              <a:path w="2515869" h="1990089">
                <a:moveTo>
                  <a:pt x="3048" y="128016"/>
                </a:moveTo>
                <a:lnTo>
                  <a:pt x="41412" y="129883"/>
                </a:lnTo>
                <a:lnTo>
                  <a:pt x="79672" y="135390"/>
                </a:lnTo>
                <a:lnTo>
                  <a:pt x="117720" y="144399"/>
                </a:lnTo>
                <a:lnTo>
                  <a:pt x="155453" y="156768"/>
                </a:lnTo>
                <a:lnTo>
                  <a:pt x="192765" y="172358"/>
                </a:lnTo>
                <a:lnTo>
                  <a:pt x="229550" y="191029"/>
                </a:lnTo>
                <a:lnTo>
                  <a:pt x="265703" y="212641"/>
                </a:lnTo>
                <a:lnTo>
                  <a:pt x="301120" y="237053"/>
                </a:lnTo>
                <a:lnTo>
                  <a:pt x="335693" y="264127"/>
                </a:lnTo>
                <a:lnTo>
                  <a:pt x="369320" y="293721"/>
                </a:lnTo>
                <a:lnTo>
                  <a:pt x="401893" y="325696"/>
                </a:lnTo>
                <a:lnTo>
                  <a:pt x="433307" y="359912"/>
                </a:lnTo>
                <a:lnTo>
                  <a:pt x="463459" y="396228"/>
                </a:lnTo>
                <a:lnTo>
                  <a:pt x="492241" y="434506"/>
                </a:lnTo>
                <a:lnTo>
                  <a:pt x="519549" y="474604"/>
                </a:lnTo>
                <a:lnTo>
                  <a:pt x="545278" y="516384"/>
                </a:lnTo>
                <a:lnTo>
                  <a:pt x="569321" y="559704"/>
                </a:lnTo>
                <a:lnTo>
                  <a:pt x="591575" y="604425"/>
                </a:lnTo>
                <a:lnTo>
                  <a:pt x="611933" y="650408"/>
                </a:lnTo>
                <a:lnTo>
                  <a:pt x="630291" y="697511"/>
                </a:lnTo>
                <a:lnTo>
                  <a:pt x="646542" y="745595"/>
                </a:lnTo>
                <a:lnTo>
                  <a:pt x="660582" y="794520"/>
                </a:lnTo>
                <a:lnTo>
                  <a:pt x="672306" y="844146"/>
                </a:lnTo>
                <a:lnTo>
                  <a:pt x="681607" y="894333"/>
                </a:lnTo>
                <a:lnTo>
                  <a:pt x="688382" y="944941"/>
                </a:lnTo>
                <a:lnTo>
                  <a:pt x="692523" y="995830"/>
                </a:lnTo>
                <a:lnTo>
                  <a:pt x="693927" y="1046861"/>
                </a:lnTo>
                <a:lnTo>
                  <a:pt x="695332" y="1097878"/>
                </a:lnTo>
                <a:lnTo>
                  <a:pt x="699473" y="1148756"/>
                </a:lnTo>
                <a:lnTo>
                  <a:pt x="706248" y="1199354"/>
                </a:lnTo>
                <a:lnTo>
                  <a:pt x="715549" y="1249534"/>
                </a:lnTo>
                <a:lnTo>
                  <a:pt x="727273" y="1299154"/>
                </a:lnTo>
                <a:lnTo>
                  <a:pt x="741313" y="1348075"/>
                </a:lnTo>
                <a:lnTo>
                  <a:pt x="757564" y="1396156"/>
                </a:lnTo>
                <a:lnTo>
                  <a:pt x="775922" y="1443257"/>
                </a:lnTo>
                <a:lnTo>
                  <a:pt x="796280" y="1489239"/>
                </a:lnTo>
                <a:lnTo>
                  <a:pt x="818534" y="1533961"/>
                </a:lnTo>
                <a:lnTo>
                  <a:pt x="842577" y="1577283"/>
                </a:lnTo>
                <a:lnTo>
                  <a:pt x="868306" y="1619064"/>
                </a:lnTo>
                <a:lnTo>
                  <a:pt x="895614" y="1659166"/>
                </a:lnTo>
                <a:lnTo>
                  <a:pt x="924396" y="1697447"/>
                </a:lnTo>
                <a:lnTo>
                  <a:pt x="954548" y="1733768"/>
                </a:lnTo>
                <a:lnTo>
                  <a:pt x="985962" y="1767988"/>
                </a:lnTo>
                <a:lnTo>
                  <a:pt x="1018535" y="1799967"/>
                </a:lnTo>
                <a:lnTo>
                  <a:pt x="1052162" y="1829566"/>
                </a:lnTo>
                <a:lnTo>
                  <a:pt x="1086735" y="1856644"/>
                </a:lnTo>
                <a:lnTo>
                  <a:pt x="1122152" y="1881061"/>
                </a:lnTo>
                <a:lnTo>
                  <a:pt x="1158305" y="1902677"/>
                </a:lnTo>
                <a:lnTo>
                  <a:pt x="1195090" y="1921352"/>
                </a:lnTo>
                <a:lnTo>
                  <a:pt x="1232402" y="1936946"/>
                </a:lnTo>
                <a:lnTo>
                  <a:pt x="1270135" y="1949318"/>
                </a:lnTo>
                <a:lnTo>
                  <a:pt x="1308183" y="1958329"/>
                </a:lnTo>
                <a:lnTo>
                  <a:pt x="1346443" y="1963838"/>
                </a:lnTo>
                <a:lnTo>
                  <a:pt x="1384807" y="1965706"/>
                </a:lnTo>
              </a:path>
              <a:path w="2515869" h="1990089">
                <a:moveTo>
                  <a:pt x="0" y="0"/>
                </a:moveTo>
                <a:lnTo>
                  <a:pt x="5206" y="1976374"/>
                </a:lnTo>
              </a:path>
              <a:path w="2515869" h="1990089">
                <a:moveTo>
                  <a:pt x="2515489" y="1989709"/>
                </a:moveTo>
                <a:lnTo>
                  <a:pt x="6096" y="1981200"/>
                </a:lnTo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7072" y="5308145"/>
            <a:ext cx="446277" cy="149606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5867400" y="3869308"/>
            <a:ext cx="1338580" cy="487680"/>
            <a:chOff x="8677656" y="3950208"/>
            <a:chExt cx="1338580" cy="487680"/>
          </a:xfrm>
        </p:grpSpPr>
        <p:sp>
          <p:nvSpPr>
            <p:cNvPr id="20" name="object 20"/>
            <p:cNvSpPr/>
            <p:nvPr/>
          </p:nvSpPr>
          <p:spPr>
            <a:xfrm>
              <a:off x="8683752" y="3956304"/>
              <a:ext cx="1325880" cy="475615"/>
            </a:xfrm>
            <a:custGeom>
              <a:avLst/>
              <a:gdLst/>
              <a:ahLst/>
              <a:cxnLst/>
              <a:rect l="l" t="t" r="r" b="b"/>
              <a:pathLst>
                <a:path w="1325879" h="475614">
                  <a:moveTo>
                    <a:pt x="1088136" y="0"/>
                  </a:moveTo>
                  <a:lnTo>
                    <a:pt x="1088136" y="118872"/>
                  </a:lnTo>
                  <a:lnTo>
                    <a:pt x="0" y="118872"/>
                  </a:lnTo>
                  <a:lnTo>
                    <a:pt x="0" y="356616"/>
                  </a:lnTo>
                  <a:lnTo>
                    <a:pt x="1088136" y="356616"/>
                  </a:lnTo>
                  <a:lnTo>
                    <a:pt x="1088136" y="475488"/>
                  </a:lnTo>
                  <a:lnTo>
                    <a:pt x="1325879" y="237744"/>
                  </a:lnTo>
                  <a:lnTo>
                    <a:pt x="1088136" y="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83752" y="3956304"/>
              <a:ext cx="1325880" cy="475615"/>
            </a:xfrm>
            <a:custGeom>
              <a:avLst/>
              <a:gdLst/>
              <a:ahLst/>
              <a:cxnLst/>
              <a:rect l="l" t="t" r="r" b="b"/>
              <a:pathLst>
                <a:path w="1325879" h="475614">
                  <a:moveTo>
                    <a:pt x="0" y="118872"/>
                  </a:moveTo>
                  <a:lnTo>
                    <a:pt x="1088136" y="118872"/>
                  </a:lnTo>
                  <a:lnTo>
                    <a:pt x="1088136" y="0"/>
                  </a:lnTo>
                  <a:lnTo>
                    <a:pt x="1325879" y="237744"/>
                  </a:lnTo>
                  <a:lnTo>
                    <a:pt x="1088136" y="475488"/>
                  </a:lnTo>
                  <a:lnTo>
                    <a:pt x="1088136" y="356616"/>
                  </a:lnTo>
                  <a:lnTo>
                    <a:pt x="0" y="356616"/>
                  </a:lnTo>
                  <a:lnTo>
                    <a:pt x="0" y="118872"/>
                  </a:lnTo>
                  <a:close/>
                </a:path>
              </a:pathLst>
            </a:custGeom>
            <a:ln w="12192">
              <a:solidFill>
                <a:srgbClr val="BB96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13952" y="5941314"/>
            <a:ext cx="88264" cy="88265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10370754" y="5756293"/>
            <a:ext cx="2521585" cy="691515"/>
            <a:chOff x="10954257" y="5854700"/>
            <a:chExt cx="2521585" cy="691515"/>
          </a:xfrm>
        </p:grpSpPr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9337" y="5854700"/>
              <a:ext cx="1668398" cy="33350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54257" y="6225540"/>
              <a:ext cx="2521330" cy="320294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13823" y="6553200"/>
            <a:ext cx="88264" cy="8830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74960" y="6629400"/>
            <a:ext cx="1793240" cy="3415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B4B07E8-17DC-E414-7E8A-4203800177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267" y="3123745"/>
            <a:ext cx="4178300" cy="218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9714789-7047-2C1A-9310-8E72B78102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22" y="1870962"/>
            <a:ext cx="5283436" cy="472307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47F8FBE-592C-3340-F1FE-CA21500B7812}"/>
              </a:ext>
            </a:extLst>
          </p:cNvPr>
          <p:cNvSpPr txBox="1"/>
          <p:nvPr/>
        </p:nvSpPr>
        <p:spPr>
          <a:xfrm>
            <a:off x="381000" y="7341251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OEM Maintenance data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CF2729B-86A0-B3F0-9A41-C750641D519E}"/>
              </a:ext>
            </a:extLst>
          </p:cNvPr>
          <p:cNvCxnSpPr/>
          <p:nvPr/>
        </p:nvCxnSpPr>
        <p:spPr>
          <a:xfrm>
            <a:off x="494181" y="7144259"/>
            <a:ext cx="13294779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4BDD808-9E31-1421-68F8-2D9DD0FD99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441" y="7217598"/>
            <a:ext cx="2442593" cy="68866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E8EF7FC-38E9-6791-6C8B-A6C986536786}"/>
              </a:ext>
            </a:extLst>
          </p:cNvPr>
          <p:cNvSpPr txBox="1"/>
          <p:nvPr/>
        </p:nvSpPr>
        <p:spPr>
          <a:xfrm>
            <a:off x="5791200" y="7274573"/>
            <a:ext cx="55851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Predict maintenance date with LSTM-DNN and </a:t>
            </a:r>
          </a:p>
          <a:p>
            <a:r>
              <a:rPr lang="en-US" sz="2000" dirty="0">
                <a:solidFill>
                  <a:schemeClr val="bg1"/>
                </a:solidFill>
              </a:rPr>
              <a:t>optimize against OEM by max. uptime.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15CC61-E39E-B48C-3F45-F8A199F37ED2}"/>
              </a:ext>
            </a:extLst>
          </p:cNvPr>
          <p:cNvSpPr txBox="1"/>
          <p:nvPr/>
        </p:nvSpPr>
        <p:spPr>
          <a:xfrm>
            <a:off x="6356223" y="1855586"/>
            <a:ext cx="7315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b="0" i="0" dirty="0">
                <a:solidFill>
                  <a:schemeClr val="bg1"/>
                </a:solidFill>
                <a:effectLst/>
                <a:latin typeface="Noto Sans" panose="020B0604020202020204" pitchFamily="34" charset="0"/>
              </a:rPr>
              <a:t>Kim, D., Shim, H. G., &amp; </a:t>
            </a:r>
            <a:r>
              <a:rPr lang="en-AU" sz="1400" b="0" i="0" dirty="0" err="1">
                <a:solidFill>
                  <a:schemeClr val="bg1"/>
                </a:solidFill>
                <a:effectLst/>
                <a:latin typeface="Noto Sans" panose="020B0604020202020204" pitchFamily="34" charset="0"/>
              </a:rPr>
              <a:t>Eo</a:t>
            </a:r>
            <a:r>
              <a:rPr lang="en-AU" sz="1400" b="0" i="0" dirty="0">
                <a:solidFill>
                  <a:schemeClr val="bg1"/>
                </a:solidFill>
                <a:effectLst/>
                <a:latin typeface="Noto Sans" panose="020B0604020202020204" pitchFamily="34" charset="0"/>
              </a:rPr>
              <a:t>, J. S. (2022). A Machine Learning Method for EV Range Prediction with Updates on Route Information and Traffic Conditions. </a:t>
            </a:r>
            <a:r>
              <a:rPr lang="en-AU" sz="1400" b="0" i="1" dirty="0">
                <a:solidFill>
                  <a:schemeClr val="bg1"/>
                </a:solidFill>
                <a:effectLst/>
                <a:latin typeface="Noto Sans" panose="020B0604020202020204" pitchFamily="34" charset="0"/>
              </a:rPr>
              <a:t>Proceedings of the AAAI Conference on Artificial Intelligence</a:t>
            </a:r>
            <a:r>
              <a:rPr lang="en-AU" sz="1400" b="0" i="0" dirty="0">
                <a:solidFill>
                  <a:schemeClr val="bg1"/>
                </a:solidFill>
                <a:effectLst/>
                <a:latin typeface="Noto Sans" panose="020B0604020202020204" pitchFamily="34" charset="0"/>
              </a:rPr>
              <a:t>, </a:t>
            </a:r>
            <a:r>
              <a:rPr lang="en-AU" sz="1400" b="0" i="1" dirty="0">
                <a:solidFill>
                  <a:schemeClr val="bg1"/>
                </a:solidFill>
                <a:effectLst/>
                <a:latin typeface="Noto Sans" panose="020B0604020202020204" pitchFamily="34" charset="0"/>
              </a:rPr>
              <a:t>36</a:t>
            </a:r>
            <a:r>
              <a:rPr lang="en-AU" sz="1400" b="0" i="0" dirty="0">
                <a:solidFill>
                  <a:schemeClr val="bg1"/>
                </a:solidFill>
                <a:effectLst/>
                <a:latin typeface="Noto Sans" panose="020B0604020202020204" pitchFamily="34" charset="0"/>
              </a:rPr>
              <a:t>(11), 12545-12551. https://</a:t>
            </a:r>
            <a:r>
              <a:rPr lang="en-AU" sz="1400" b="0" i="0" dirty="0" err="1">
                <a:solidFill>
                  <a:schemeClr val="bg1"/>
                </a:solidFill>
                <a:effectLst/>
                <a:latin typeface="Noto Sans" panose="020B0604020202020204" pitchFamily="34" charset="0"/>
              </a:rPr>
              <a:t>doi.org</a:t>
            </a:r>
            <a:r>
              <a:rPr lang="en-AU" sz="1400" b="0" i="0" dirty="0">
                <a:solidFill>
                  <a:schemeClr val="bg1"/>
                </a:solidFill>
                <a:effectLst/>
                <a:latin typeface="Noto Sans" panose="020B0604020202020204" pitchFamily="34" charset="0"/>
              </a:rPr>
              <a:t>/10.1609/aaai.v36i11.21525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32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9BA833-5199-83A5-2DBB-C15E2C33E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1C0DDA-031D-91D9-DD7D-3C2D93B9F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37382"/>
            <a:ext cx="15087600" cy="97514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BE2E4C-2EC1-05C1-E0EE-CADF52BDE236}"/>
              </a:ext>
            </a:extLst>
          </p:cNvPr>
          <p:cNvSpPr/>
          <p:nvPr/>
        </p:nvSpPr>
        <p:spPr>
          <a:xfrm>
            <a:off x="3505200" y="2057400"/>
            <a:ext cx="1447800" cy="9905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object 12">
            <a:extLst>
              <a:ext uri="{FF2B5EF4-FFF2-40B4-BE49-F238E27FC236}">
                <a16:creationId xmlns:a16="http://schemas.microsoft.com/office/drawing/2014/main" id="{2D63F29A-498A-B82E-5EE7-A2249970C214}"/>
              </a:ext>
            </a:extLst>
          </p:cNvPr>
          <p:cNvSpPr txBox="1">
            <a:spLocks/>
          </p:cNvSpPr>
          <p:nvPr/>
        </p:nvSpPr>
        <p:spPr>
          <a:xfrm>
            <a:off x="548638" y="3555543"/>
            <a:ext cx="11567161" cy="173477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lang="en-AU" sz="6600" b="1" spc="-120" dirty="0">
                <a:solidFill>
                  <a:srgbClr val="FFFFFF"/>
                </a:solidFill>
              </a:rPr>
              <a:t>Design decisions of </a:t>
            </a:r>
          </a:p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lang="en-AU" sz="6600" b="1" spc="-120" dirty="0">
                <a:solidFill>
                  <a:srgbClr val="FFFFFF"/>
                </a:solidFill>
              </a:rPr>
              <a:t>smart EV product solutions</a:t>
            </a:r>
            <a:endParaRPr lang="en-AU" sz="6600" b="1" dirty="0"/>
          </a:p>
        </p:txBody>
      </p: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64977CA7-64D6-0EF5-2A3A-653AAF35D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202" y="7070947"/>
            <a:ext cx="1557630" cy="845744"/>
          </a:xfrm>
          <a:prstGeom prst="rect">
            <a:avLst/>
          </a:prstGeom>
        </p:spPr>
      </p:pic>
      <p:sp>
        <p:nvSpPr>
          <p:cNvPr id="15" name="object 17">
            <a:extLst>
              <a:ext uri="{FF2B5EF4-FFF2-40B4-BE49-F238E27FC236}">
                <a16:creationId xmlns:a16="http://schemas.microsoft.com/office/drawing/2014/main" id="{76155A72-8243-C4AA-A4F9-86A38230B6FB}"/>
              </a:ext>
            </a:extLst>
          </p:cNvPr>
          <p:cNvSpPr txBox="1"/>
          <p:nvPr/>
        </p:nvSpPr>
        <p:spPr>
          <a:xfrm>
            <a:off x="6471961" y="7535528"/>
            <a:ext cx="168647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C00000"/>
                </a:solidFill>
                <a:latin typeface="Segoe UI"/>
                <a:cs typeface="Segoe UI"/>
              </a:rPr>
              <a:t>CONFIDENTIAL</a:t>
            </a:r>
            <a:endParaRPr sz="1600" dirty="0">
              <a:latin typeface="Segoe UI"/>
              <a:cs typeface="Segoe UI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D178D274-DA64-E459-523E-2F1A103E99E2}"/>
              </a:ext>
            </a:extLst>
          </p:cNvPr>
          <p:cNvSpPr txBox="1">
            <a:spLocks/>
          </p:cNvSpPr>
          <p:nvPr/>
        </p:nvSpPr>
        <p:spPr>
          <a:xfrm>
            <a:off x="493268" y="7013843"/>
            <a:ext cx="2969133" cy="845744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>
            <a:lvl1pPr>
              <a:defRPr sz="4800" b="0" i="0">
                <a:solidFill>
                  <a:srgbClr val="EFEFEF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R="5080"/>
            <a:r>
              <a:rPr lang="en-AU" sz="3200" spc="-120" dirty="0">
                <a:solidFill>
                  <a:srgbClr val="FFFFFF"/>
                </a:solidFill>
              </a:rPr>
              <a:t>Ironhack</a:t>
            </a:r>
          </a:p>
          <a:p>
            <a:pPr marR="5080"/>
            <a:r>
              <a:rPr lang="en-AU" sz="1400" spc="-1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Project</a:t>
            </a:r>
            <a:endParaRPr lang="en-A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257E41A5-D49F-3F7B-C8AA-4EE30D61E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34" y="7006482"/>
            <a:ext cx="917766" cy="99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21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0" dirty="0"/>
              <a:t>Descriptive performance EV battery Nissan Leaf</a:t>
            </a:r>
            <a:endParaRPr spc="-1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A464F0-C314-6EF5-F128-61C2098A7FBE}"/>
              </a:ext>
            </a:extLst>
          </p:cNvPr>
          <p:cNvSpPr txBox="1"/>
          <p:nvPr/>
        </p:nvSpPr>
        <p:spPr>
          <a:xfrm>
            <a:off x="1295400" y="6253058"/>
            <a:ext cx="3915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rebuchet MS" panose="020B0703020202090204" pitchFamily="34" charset="0"/>
              </a:rPr>
              <a:t>Nissan Leaf</a:t>
            </a:r>
          </a:p>
          <a:p>
            <a:r>
              <a:rPr lang="en-AU" dirty="0">
                <a:solidFill>
                  <a:schemeClr val="bg1"/>
                </a:solidFill>
                <a:latin typeface="Trebuchet MS" panose="020B0703020202090204" pitchFamily="34" charset="0"/>
              </a:rPr>
              <a:t>Electrical Car</a:t>
            </a:r>
            <a:endParaRPr lang="en-US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D7FD52-6C71-FC76-AADC-21BA619F7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238" y="1361840"/>
            <a:ext cx="4114800" cy="2532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D0F4C1-BCFC-DE82-7037-8597701FD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73" y="4239583"/>
            <a:ext cx="3533846" cy="1862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2CB363-637C-29C9-FC15-BD06021EE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064" y="2524193"/>
            <a:ext cx="3428123" cy="2285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B70547-AD42-70E4-5E9B-466FBB51034E}"/>
              </a:ext>
            </a:extLst>
          </p:cNvPr>
          <p:cNvSpPr txBox="1"/>
          <p:nvPr/>
        </p:nvSpPr>
        <p:spPr>
          <a:xfrm>
            <a:off x="10457363" y="4916269"/>
            <a:ext cx="3915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rebuchet MS" panose="020B0703020202090204" pitchFamily="34" charset="0"/>
              </a:rPr>
              <a:t>Nissan Leaf </a:t>
            </a:r>
            <a:r>
              <a:rPr lang="en-AU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LiMn2O4 with LiNiO2 Battery Pack</a:t>
            </a:r>
            <a:endParaRPr lang="en-US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ADD043-6E3B-51AF-F0FF-0D5A5835FA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684" y="1924050"/>
            <a:ext cx="5842000" cy="4381500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18C648EF-E58C-2964-EE72-686F7FE1DC6A}"/>
              </a:ext>
            </a:extLst>
          </p:cNvPr>
          <p:cNvSpPr txBox="1">
            <a:spLocks/>
          </p:cNvSpPr>
          <p:nvPr/>
        </p:nvSpPr>
        <p:spPr>
          <a:xfrm>
            <a:off x="564197" y="7010400"/>
            <a:ext cx="13502005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rgbClr val="EFEFEF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469900" indent="-457200">
              <a:spcBef>
                <a:spcPts val="100"/>
              </a:spcBef>
              <a:buFont typeface="Wingdings" pitchFamily="2" charset="2"/>
              <a:buChar char="Ø"/>
            </a:pPr>
            <a:r>
              <a:rPr lang="en-US" sz="3200" spc="-200" dirty="0"/>
              <a:t>Collect spatial and temporal time series telemetry data for Nissan Leaf model</a:t>
            </a:r>
          </a:p>
          <a:p>
            <a:pPr marL="469900" indent="-457200">
              <a:spcBef>
                <a:spcPts val="100"/>
              </a:spcBef>
              <a:buFont typeface="Wingdings" pitchFamily="2" charset="2"/>
              <a:buChar char="Ø"/>
            </a:pPr>
            <a:r>
              <a:rPr lang="en-US" sz="3200" spc="-200" dirty="0"/>
              <a:t>Use Wiggins et al. Nissan Leaf 2013 experimental data </a:t>
            </a:r>
            <a:endParaRPr lang="en-US" sz="3200" spc="-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388E0-1F87-243E-4620-7815A0B9FE9F}"/>
              </a:ext>
            </a:extLst>
          </p:cNvPr>
          <p:cNvSpPr txBox="1"/>
          <p:nvPr/>
        </p:nvSpPr>
        <p:spPr>
          <a:xfrm>
            <a:off x="3796731" y="6328452"/>
            <a:ext cx="7548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Gavin Wiggins, Srikanth Allu, and </a:t>
            </a:r>
            <a:r>
              <a:rPr lang="en-AU" sz="1400" dirty="0" err="1">
                <a:solidFill>
                  <a:schemeClr val="bg1"/>
                </a:solidFill>
              </a:rPr>
              <a:t>Hsin</a:t>
            </a:r>
            <a:r>
              <a:rPr lang="en-AU" sz="1400" dirty="0">
                <a:solidFill>
                  <a:schemeClr val="bg1"/>
                </a:solidFill>
              </a:rPr>
              <a:t> Wang. Battery cell data from a 2013 Nissan Leaf. Oak Ridge National Laboratory. https://</a:t>
            </a:r>
            <a:r>
              <a:rPr lang="en-AU" sz="1400" dirty="0" err="1">
                <a:solidFill>
                  <a:schemeClr val="bg1"/>
                </a:solidFill>
              </a:rPr>
              <a:t>doi.org</a:t>
            </a:r>
            <a:r>
              <a:rPr lang="en-AU" sz="1400" dirty="0">
                <a:solidFill>
                  <a:schemeClr val="bg1"/>
                </a:solidFill>
              </a:rPr>
              <a:t>/10.5281/zenodo.2580327.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20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0" dirty="0"/>
              <a:t>Descriptive EV battery Nissan Leaf 2013</a:t>
            </a:r>
            <a:endParaRPr spc="-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A19C27-4F40-7887-2045-BCD30B26B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47800"/>
            <a:ext cx="5334000" cy="600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04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object 12">
            <a:extLst>
              <a:ext uri="{FF2B5EF4-FFF2-40B4-BE49-F238E27FC236}">
                <a16:creationId xmlns:a16="http://schemas.microsoft.com/office/drawing/2014/main" id="{2D63F29A-498A-B82E-5EE7-A2249970C214}"/>
              </a:ext>
            </a:extLst>
          </p:cNvPr>
          <p:cNvSpPr txBox="1">
            <a:spLocks/>
          </p:cNvSpPr>
          <p:nvPr/>
        </p:nvSpPr>
        <p:spPr>
          <a:xfrm>
            <a:off x="548638" y="3555543"/>
            <a:ext cx="11567161" cy="88832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lang="en-AU" sz="6600" b="1" spc="-120" dirty="0">
                <a:solidFill>
                  <a:srgbClr val="FFFFFF"/>
                </a:solidFill>
              </a:rPr>
              <a:t>Wrap Up</a:t>
            </a:r>
            <a:endParaRPr lang="en-AU" sz="6600" b="1" dirty="0"/>
          </a:p>
        </p:txBody>
      </p: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64977CA7-64D6-0EF5-2A3A-653AAF35D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202" y="7070947"/>
            <a:ext cx="1557630" cy="845744"/>
          </a:xfrm>
          <a:prstGeom prst="rect">
            <a:avLst/>
          </a:prstGeom>
        </p:spPr>
      </p:pic>
      <p:sp>
        <p:nvSpPr>
          <p:cNvPr id="15" name="object 17">
            <a:extLst>
              <a:ext uri="{FF2B5EF4-FFF2-40B4-BE49-F238E27FC236}">
                <a16:creationId xmlns:a16="http://schemas.microsoft.com/office/drawing/2014/main" id="{76155A72-8243-C4AA-A4F9-86A38230B6FB}"/>
              </a:ext>
            </a:extLst>
          </p:cNvPr>
          <p:cNvSpPr txBox="1"/>
          <p:nvPr/>
        </p:nvSpPr>
        <p:spPr>
          <a:xfrm>
            <a:off x="6471961" y="7535528"/>
            <a:ext cx="168647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C00000"/>
                </a:solidFill>
                <a:latin typeface="Segoe UI"/>
                <a:cs typeface="Segoe UI"/>
              </a:rPr>
              <a:t>CONFIDENTIAL</a:t>
            </a:r>
            <a:endParaRPr sz="1600" dirty="0">
              <a:latin typeface="Segoe UI"/>
              <a:cs typeface="Segoe UI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D178D274-DA64-E459-523E-2F1A103E99E2}"/>
              </a:ext>
            </a:extLst>
          </p:cNvPr>
          <p:cNvSpPr txBox="1">
            <a:spLocks/>
          </p:cNvSpPr>
          <p:nvPr/>
        </p:nvSpPr>
        <p:spPr>
          <a:xfrm>
            <a:off x="493268" y="7013843"/>
            <a:ext cx="2969133" cy="845744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>
            <a:lvl1pPr>
              <a:defRPr sz="4800" b="0" i="0">
                <a:solidFill>
                  <a:srgbClr val="EFEFEF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R="5080"/>
            <a:r>
              <a:rPr lang="en-AU" sz="3200" spc="-120" dirty="0">
                <a:solidFill>
                  <a:srgbClr val="FFFFFF"/>
                </a:solidFill>
              </a:rPr>
              <a:t>Ironhack</a:t>
            </a:r>
          </a:p>
          <a:p>
            <a:pPr marR="5080"/>
            <a:r>
              <a:rPr lang="en-AU" sz="1400" spc="-1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Project</a:t>
            </a:r>
            <a:endParaRPr lang="en-A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257E41A5-D49F-3F7B-C8AA-4EE30D61E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34" y="7006482"/>
            <a:ext cx="917766" cy="99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3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93268" y="673126"/>
            <a:ext cx="9791065" cy="850874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lang="en-US" sz="5400" spc="-120" dirty="0">
                <a:solidFill>
                  <a:srgbClr val="FFFFFF"/>
                </a:solidFill>
              </a:rPr>
              <a:t>Contact</a:t>
            </a:r>
            <a:endParaRPr sz="5400" dirty="0"/>
          </a:p>
        </p:txBody>
      </p:sp>
      <p:sp>
        <p:nvSpPr>
          <p:cNvPr id="14" name="object 14"/>
          <p:cNvSpPr txBox="1"/>
          <p:nvPr/>
        </p:nvSpPr>
        <p:spPr>
          <a:xfrm>
            <a:off x="4953000" y="2643455"/>
            <a:ext cx="9296400" cy="1780231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spcBef>
                <a:spcPts val="795"/>
              </a:spcBef>
              <a:spcAft>
                <a:spcPts val="100"/>
              </a:spcAft>
            </a:pPr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Gunnar David</a:t>
            </a:r>
            <a:r>
              <a:rPr lang="en-US" sz="240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</a:p>
          <a:p>
            <a:pPr marL="12700">
              <a:spcBef>
                <a:spcPts val="795"/>
              </a:spcBef>
              <a:spcAft>
                <a:spcPts val="100"/>
              </a:spcAft>
            </a:pPr>
            <a:endParaRPr lang="en-US" sz="100" spc="12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0" algn="l" fontAlgn="t">
              <a:spcBef>
                <a:spcPts val="0"/>
              </a:spcBef>
              <a:spcAft>
                <a:spcPts val="0"/>
              </a:spcAft>
            </a:pPr>
            <a:r>
              <a:rPr lang="en-US" sz="2400" i="0" u="none" strike="noStrike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Candidate: Senior Manager Data Science and Analytics</a:t>
            </a:r>
            <a:endParaRPr lang="en-AU" sz="2400" i="0" u="none" strike="noStrike" dirty="0">
              <a:solidFill>
                <a:schemeClr val="bg1"/>
              </a:solidFill>
              <a:effectLst/>
              <a:latin typeface="Trebuchet MS" panose="020B0703020202090204" pitchFamily="34" charset="0"/>
            </a:endParaRPr>
          </a:p>
          <a:p>
            <a:pPr marL="0" algn="l" fontAlgn="t">
              <a:spcBef>
                <a:spcPts val="0"/>
              </a:spcBef>
              <a:spcAft>
                <a:spcPts val="0"/>
              </a:spcAft>
            </a:pPr>
            <a:r>
              <a:rPr lang="en-US" sz="2400" i="0" u="none" strike="noStrike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Experience: 7+ years</a:t>
            </a:r>
            <a:endParaRPr lang="en-AU" sz="2400" i="0" u="none" strike="noStrike" dirty="0">
              <a:solidFill>
                <a:schemeClr val="bg1"/>
              </a:solidFill>
              <a:effectLst/>
              <a:latin typeface="Trebuchet MS" panose="020B0703020202090204" pitchFamily="34" charset="0"/>
            </a:endParaRPr>
          </a:p>
          <a:p>
            <a:pPr marL="12700" marR="5080">
              <a:lnSpc>
                <a:spcPct val="110000"/>
              </a:lnSpc>
              <a:spcBef>
                <a:spcPts val="409"/>
              </a:spcBef>
            </a:pPr>
            <a:endParaRPr sz="2400" dirty="0">
              <a:latin typeface="Trebuchet MS"/>
              <a:cs typeface="Trebuchet MS"/>
            </a:endParaRP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23193B52-C9FC-C412-425B-58A7E1AE8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202" y="7070947"/>
            <a:ext cx="1557630" cy="845744"/>
          </a:xfrm>
          <a:prstGeom prst="rect">
            <a:avLst/>
          </a:prstGeom>
        </p:spPr>
      </p:pic>
      <p:sp>
        <p:nvSpPr>
          <p:cNvPr id="17" name="object 17">
            <a:extLst>
              <a:ext uri="{FF2B5EF4-FFF2-40B4-BE49-F238E27FC236}">
                <a16:creationId xmlns:a16="http://schemas.microsoft.com/office/drawing/2014/main" id="{BD7846DC-F1E6-2D73-8A2F-ACA4DD18E1A9}"/>
              </a:ext>
            </a:extLst>
          </p:cNvPr>
          <p:cNvSpPr txBox="1"/>
          <p:nvPr/>
        </p:nvSpPr>
        <p:spPr>
          <a:xfrm>
            <a:off x="6471961" y="7535528"/>
            <a:ext cx="168647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C00000"/>
                </a:solidFill>
                <a:latin typeface="Segoe UI"/>
                <a:cs typeface="Segoe UI"/>
              </a:rPr>
              <a:t>CONFIDENTIAL</a:t>
            </a:r>
            <a:endParaRPr sz="1600" dirty="0">
              <a:latin typeface="Segoe UI"/>
              <a:cs typeface="Segoe UI"/>
            </a:endParaRP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68FA3847-8396-53C7-D5BF-D5B37C24372A}"/>
              </a:ext>
            </a:extLst>
          </p:cNvPr>
          <p:cNvSpPr txBox="1">
            <a:spLocks/>
          </p:cNvSpPr>
          <p:nvPr/>
        </p:nvSpPr>
        <p:spPr>
          <a:xfrm>
            <a:off x="493268" y="7013843"/>
            <a:ext cx="2969133" cy="845744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>
            <a:lvl1pPr>
              <a:defRPr sz="4800" b="0" i="0">
                <a:solidFill>
                  <a:srgbClr val="EFEFEF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R="5080"/>
            <a:r>
              <a:rPr lang="en-AU" sz="3200" spc="-120" dirty="0">
                <a:solidFill>
                  <a:srgbClr val="FFFFFF"/>
                </a:solidFill>
              </a:rPr>
              <a:t>Ironhack</a:t>
            </a:r>
          </a:p>
          <a:p>
            <a:pPr marR="5080"/>
            <a:r>
              <a:rPr lang="en-AU" sz="1400" spc="-1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Project</a:t>
            </a:r>
            <a:endParaRPr lang="en-A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3CC11A65-2ED6-DF83-FBA5-0B7BD0DA0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34" y="7006482"/>
            <a:ext cx="917766" cy="993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A28090-6445-0194-F980-C10C303B1B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532" y="714208"/>
            <a:ext cx="6533393" cy="6533393"/>
          </a:xfrm>
          <a:prstGeom prst="rect">
            <a:avLst/>
          </a:prstGeom>
        </p:spPr>
      </p:pic>
      <p:sp>
        <p:nvSpPr>
          <p:cNvPr id="8" name="object 14">
            <a:extLst>
              <a:ext uri="{FF2B5EF4-FFF2-40B4-BE49-F238E27FC236}">
                <a16:creationId xmlns:a16="http://schemas.microsoft.com/office/drawing/2014/main" id="{95FF16D9-0137-8B91-9D5E-1205A6CA8BD8}"/>
              </a:ext>
            </a:extLst>
          </p:cNvPr>
          <p:cNvSpPr txBox="1"/>
          <p:nvPr/>
        </p:nvSpPr>
        <p:spPr>
          <a:xfrm>
            <a:off x="4953000" y="4191000"/>
            <a:ext cx="9296400" cy="169469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spcBef>
                <a:spcPts val="795"/>
              </a:spcBef>
              <a:spcAft>
                <a:spcPts val="100"/>
              </a:spcAft>
            </a:pPr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Contact </a:t>
            </a:r>
          </a:p>
          <a:p>
            <a:pPr marL="0" algn="l" fontAlgn="t">
              <a:spcBef>
                <a:spcPts val="0"/>
              </a:spcBef>
              <a:spcAft>
                <a:spcPts val="0"/>
              </a:spcAft>
            </a:pPr>
            <a:r>
              <a:rPr lang="en-US" sz="2400" u="none" strike="noStrike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Work Email: gunnar.david@tuhh.de</a:t>
            </a:r>
            <a:endParaRPr lang="en-AU" sz="2400" u="none" strike="noStrike" dirty="0">
              <a:solidFill>
                <a:schemeClr val="bg1"/>
              </a:solidFill>
              <a:effectLst/>
              <a:latin typeface="Trebuchet MS" panose="020B0703020202090204" pitchFamily="34" charset="0"/>
            </a:endParaRPr>
          </a:p>
          <a:p>
            <a:pPr marL="0" algn="l" fontAlgn="t">
              <a:spcBef>
                <a:spcPts val="0"/>
              </a:spcBef>
              <a:spcAft>
                <a:spcPts val="0"/>
              </a:spcAft>
            </a:pPr>
            <a:r>
              <a:rPr lang="en-US" sz="2400" u="none" strike="noStrike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Work Phone: +49 1575 08 277 31</a:t>
            </a:r>
            <a:endParaRPr lang="en-AU" sz="2400" u="none" strike="noStrike" dirty="0">
              <a:solidFill>
                <a:schemeClr val="bg1"/>
              </a:solidFill>
              <a:effectLst/>
              <a:latin typeface="Trebuchet MS" panose="020B0703020202090204" pitchFamily="34" charset="0"/>
            </a:endParaRPr>
          </a:p>
          <a:p>
            <a:pPr marL="12700">
              <a:spcBef>
                <a:spcPts val="795"/>
              </a:spcBef>
              <a:spcAft>
                <a:spcPts val="100"/>
              </a:spcAft>
            </a:pPr>
            <a:endParaRPr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11993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3268" y="2014474"/>
            <a:ext cx="6863080" cy="1778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0" spc="-200" dirty="0">
                <a:solidFill>
                  <a:srgbClr val="FFFFFF"/>
                </a:solidFill>
              </a:rPr>
              <a:t>Thank</a:t>
            </a:r>
            <a:r>
              <a:rPr sz="11500" spc="-635" dirty="0">
                <a:solidFill>
                  <a:srgbClr val="FFFFFF"/>
                </a:solidFill>
              </a:rPr>
              <a:t> </a:t>
            </a:r>
            <a:r>
              <a:rPr sz="11500" spc="-475" dirty="0">
                <a:solidFill>
                  <a:srgbClr val="FFFFFF"/>
                </a:solidFill>
              </a:rPr>
              <a:t>you!</a:t>
            </a:r>
            <a:endParaRPr sz="11500"/>
          </a:p>
        </p:txBody>
      </p:sp>
      <p:sp>
        <p:nvSpPr>
          <p:cNvPr id="13" name="object 13"/>
          <p:cNvSpPr txBox="1"/>
          <p:nvPr/>
        </p:nvSpPr>
        <p:spPr>
          <a:xfrm>
            <a:off x="494182" y="4181966"/>
            <a:ext cx="3957954" cy="1125949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lang="en-US" sz="2800" b="1" spc="90" dirty="0">
                <a:solidFill>
                  <a:srgbClr val="FFFFFF"/>
                </a:solidFill>
                <a:latin typeface="Trebuchet MS"/>
                <a:cs typeface="Trebuchet MS"/>
              </a:rPr>
              <a:t>Gunnar David</a:t>
            </a:r>
            <a:endParaRPr sz="2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lang="en-US" sz="2800" spc="-10" dirty="0">
                <a:solidFill>
                  <a:srgbClr val="FFFFFF"/>
                </a:solidFill>
                <a:latin typeface="Trebuchet MS"/>
                <a:cs typeface="Trebuchet MS"/>
                <a:hlinkClick r:id="rId3"/>
              </a:rPr>
              <a:t>gunnar.david@tuhh.de</a:t>
            </a:r>
            <a:endParaRPr lang="en-US" sz="2800" spc="-1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ECC6842B-4251-A6D1-C249-F9F784420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202" y="7070947"/>
            <a:ext cx="1557630" cy="845744"/>
          </a:xfrm>
          <a:prstGeom prst="rect">
            <a:avLst/>
          </a:prstGeom>
        </p:spPr>
      </p:pic>
      <p:sp>
        <p:nvSpPr>
          <p:cNvPr id="16" name="object 17">
            <a:extLst>
              <a:ext uri="{FF2B5EF4-FFF2-40B4-BE49-F238E27FC236}">
                <a16:creationId xmlns:a16="http://schemas.microsoft.com/office/drawing/2014/main" id="{586F91CD-FEA4-4821-5989-E5BF6FAC6878}"/>
              </a:ext>
            </a:extLst>
          </p:cNvPr>
          <p:cNvSpPr txBox="1"/>
          <p:nvPr/>
        </p:nvSpPr>
        <p:spPr>
          <a:xfrm>
            <a:off x="6471961" y="7535528"/>
            <a:ext cx="168647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C00000"/>
                </a:solidFill>
                <a:latin typeface="Segoe UI"/>
                <a:cs typeface="Segoe UI"/>
              </a:rPr>
              <a:t>CONFIDENTIAL</a:t>
            </a:r>
            <a:endParaRPr sz="1600" dirty="0">
              <a:latin typeface="Segoe UI"/>
              <a:cs typeface="Segoe UI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72B49B70-3A71-544D-C153-794654C60C94}"/>
              </a:ext>
            </a:extLst>
          </p:cNvPr>
          <p:cNvSpPr txBox="1">
            <a:spLocks/>
          </p:cNvSpPr>
          <p:nvPr/>
        </p:nvSpPr>
        <p:spPr>
          <a:xfrm>
            <a:off x="493268" y="7013843"/>
            <a:ext cx="2969133" cy="845744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>
            <a:lvl1pPr>
              <a:defRPr sz="4800" b="0" i="0">
                <a:solidFill>
                  <a:srgbClr val="EFEFEF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R="5080"/>
            <a:r>
              <a:rPr lang="en-AU" sz="3200" spc="-120" dirty="0">
                <a:solidFill>
                  <a:srgbClr val="FFFFFF"/>
                </a:solidFill>
              </a:rPr>
              <a:t>Ironhack</a:t>
            </a:r>
          </a:p>
          <a:p>
            <a:pPr marR="5080"/>
            <a:r>
              <a:rPr lang="en-AU" sz="1400" spc="-1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Project</a:t>
            </a:r>
            <a:endParaRPr lang="en-A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1A8D52BD-E369-15CB-6EFD-9605CEFCB7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34" y="7006482"/>
            <a:ext cx="917766" cy="9938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6C1CA7-3F09-D80A-87D0-88987D9A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26F37-646F-B134-3D99-DA72230C7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25" y="1360368"/>
            <a:ext cx="9346350" cy="55088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774E88-08FD-877E-7342-5643907E8399}"/>
              </a:ext>
            </a:extLst>
          </p:cNvPr>
          <p:cNvSpPr/>
          <p:nvPr/>
        </p:nvSpPr>
        <p:spPr>
          <a:xfrm>
            <a:off x="6019800" y="3429000"/>
            <a:ext cx="4267200" cy="76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A5CCE6-39C0-AFB8-E1E8-E5FA036A87A4}"/>
              </a:ext>
            </a:extLst>
          </p:cNvPr>
          <p:cNvSpPr/>
          <p:nvPr/>
        </p:nvSpPr>
        <p:spPr>
          <a:xfrm>
            <a:off x="10591800" y="2667000"/>
            <a:ext cx="1295400" cy="76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015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6C1CA7-3F09-D80A-87D0-88987D9AE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A84345-8536-4DD0-9A1C-1ABE800D7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73" y="1660964"/>
            <a:ext cx="10545654" cy="49076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A2F966-01B3-284B-D178-1ABDB87556B0}"/>
              </a:ext>
            </a:extLst>
          </p:cNvPr>
          <p:cNvSpPr/>
          <p:nvPr/>
        </p:nvSpPr>
        <p:spPr>
          <a:xfrm>
            <a:off x="8991600" y="3200400"/>
            <a:ext cx="1219200" cy="2133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28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object 12">
            <a:extLst>
              <a:ext uri="{FF2B5EF4-FFF2-40B4-BE49-F238E27FC236}">
                <a16:creationId xmlns:a16="http://schemas.microsoft.com/office/drawing/2014/main" id="{2D63F29A-498A-B82E-5EE7-A2249970C214}"/>
              </a:ext>
            </a:extLst>
          </p:cNvPr>
          <p:cNvSpPr txBox="1">
            <a:spLocks/>
          </p:cNvSpPr>
          <p:nvPr/>
        </p:nvSpPr>
        <p:spPr>
          <a:xfrm>
            <a:off x="548639" y="3555543"/>
            <a:ext cx="10896600" cy="88838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lang="en-AU" sz="6600" b="1" spc="-120" dirty="0">
                <a:solidFill>
                  <a:srgbClr val="FFFFFF"/>
                </a:solidFill>
              </a:rPr>
              <a:t>Where is the market moving?</a:t>
            </a:r>
            <a:endParaRPr lang="en-AU" sz="6600" b="1" dirty="0"/>
          </a:p>
        </p:txBody>
      </p: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64977CA7-64D6-0EF5-2A3A-653AAF35D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202" y="7070947"/>
            <a:ext cx="1557630" cy="845744"/>
          </a:xfrm>
          <a:prstGeom prst="rect">
            <a:avLst/>
          </a:prstGeom>
        </p:spPr>
      </p:pic>
      <p:sp>
        <p:nvSpPr>
          <p:cNvPr id="15" name="object 17">
            <a:extLst>
              <a:ext uri="{FF2B5EF4-FFF2-40B4-BE49-F238E27FC236}">
                <a16:creationId xmlns:a16="http://schemas.microsoft.com/office/drawing/2014/main" id="{76155A72-8243-C4AA-A4F9-86A38230B6FB}"/>
              </a:ext>
            </a:extLst>
          </p:cNvPr>
          <p:cNvSpPr txBox="1"/>
          <p:nvPr/>
        </p:nvSpPr>
        <p:spPr>
          <a:xfrm>
            <a:off x="6471961" y="7535528"/>
            <a:ext cx="168647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C00000"/>
                </a:solidFill>
                <a:latin typeface="Segoe UI"/>
                <a:cs typeface="Segoe UI"/>
              </a:rPr>
              <a:t>CONFIDENTIAL</a:t>
            </a:r>
            <a:endParaRPr sz="1600" dirty="0">
              <a:latin typeface="Segoe UI"/>
              <a:cs typeface="Segoe UI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D178D274-DA64-E459-523E-2F1A103E99E2}"/>
              </a:ext>
            </a:extLst>
          </p:cNvPr>
          <p:cNvSpPr txBox="1">
            <a:spLocks/>
          </p:cNvSpPr>
          <p:nvPr/>
        </p:nvSpPr>
        <p:spPr>
          <a:xfrm>
            <a:off x="493268" y="7013843"/>
            <a:ext cx="2969133" cy="845744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>
            <a:lvl1pPr>
              <a:defRPr sz="4800" b="0" i="0">
                <a:solidFill>
                  <a:srgbClr val="EFEFEF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R="5080"/>
            <a:r>
              <a:rPr lang="en-AU" sz="3200" spc="-120" dirty="0">
                <a:solidFill>
                  <a:srgbClr val="FFFFFF"/>
                </a:solidFill>
              </a:rPr>
              <a:t>Ironhack</a:t>
            </a:r>
          </a:p>
          <a:p>
            <a:pPr marR="5080"/>
            <a:r>
              <a:rPr lang="en-AU" sz="1400" spc="-1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Project</a:t>
            </a:r>
            <a:endParaRPr lang="en-AU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257E41A5-D49F-3F7B-C8AA-4EE30D61E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34" y="7006482"/>
            <a:ext cx="917766" cy="9938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182" y="365201"/>
            <a:ext cx="1230741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30" dirty="0"/>
              <a:t>Predictive Maintenance Market</a:t>
            </a:r>
            <a:endParaRPr spc="-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C4152-0265-C98B-A7BA-03C354FDD2CD}"/>
              </a:ext>
            </a:extLst>
          </p:cNvPr>
          <p:cNvSpPr txBox="1"/>
          <p:nvPr/>
        </p:nvSpPr>
        <p:spPr>
          <a:xfrm>
            <a:off x="2515603" y="3341253"/>
            <a:ext cx="32143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703020202090204" pitchFamily="34" charset="0"/>
              </a:rPr>
              <a:t>28% CAGR</a:t>
            </a:r>
          </a:p>
          <a:p>
            <a:r>
              <a:rPr lang="en-US" sz="4000" dirty="0">
                <a:solidFill>
                  <a:schemeClr val="bg1"/>
                </a:solidFill>
                <a:latin typeface="Trebuchet MS" panose="020B0703020202090204" pitchFamily="34" charset="0"/>
              </a:rPr>
              <a:t>(2019 – 2027)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83AC2-8447-69E5-9344-2FD25E038D58}"/>
              </a:ext>
            </a:extLst>
          </p:cNvPr>
          <p:cNvSpPr txBox="1"/>
          <p:nvPr/>
        </p:nvSpPr>
        <p:spPr>
          <a:xfrm>
            <a:off x="7162800" y="3367132"/>
            <a:ext cx="49519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panose="020B0703020202090204" pitchFamily="34" charset="0"/>
              </a:rPr>
              <a:t>USD $ 19.4 Bn. 2020</a:t>
            </a:r>
          </a:p>
          <a:p>
            <a:r>
              <a:rPr lang="en-US" sz="4000" dirty="0">
                <a:solidFill>
                  <a:schemeClr val="bg1"/>
                </a:solidFill>
                <a:latin typeface="Trebuchet MS" panose="020B0703020202090204" pitchFamily="34" charset="0"/>
              </a:rPr>
              <a:t>USD $ 73.6 Bn. 2027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4F971F-56F1-486D-026B-4C23FAA771B1}"/>
              </a:ext>
            </a:extLst>
          </p:cNvPr>
          <p:cNvCxnSpPr/>
          <p:nvPr/>
        </p:nvCxnSpPr>
        <p:spPr>
          <a:xfrm>
            <a:off x="6477000" y="2514600"/>
            <a:ext cx="0" cy="3733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898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182" y="365201"/>
            <a:ext cx="1230741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30" dirty="0"/>
              <a:t>Predictive Maintenance Market</a:t>
            </a:r>
            <a:endParaRPr spc="-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DEFF2-BBCF-8B87-1316-1B1D5A72BE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1" b="-301"/>
          <a:stretch/>
        </p:blipFill>
        <p:spPr>
          <a:xfrm>
            <a:off x="494182" y="1789084"/>
            <a:ext cx="5525847" cy="53238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endPos="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6AEB58-A6C5-BB57-CF60-E9F3DF6554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16" b="-2816"/>
          <a:stretch/>
        </p:blipFill>
        <p:spPr>
          <a:xfrm>
            <a:off x="6400800" y="1724947"/>
            <a:ext cx="7696200" cy="53238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endPos="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AC4152-0265-C98B-A7BA-03C354FDD2CD}"/>
              </a:ext>
            </a:extLst>
          </p:cNvPr>
          <p:cNvSpPr txBox="1"/>
          <p:nvPr/>
        </p:nvSpPr>
        <p:spPr>
          <a:xfrm>
            <a:off x="4876800" y="1116689"/>
            <a:ext cx="1552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rebuchet MS" panose="020B0703020202090204" pitchFamily="34" charset="0"/>
              </a:rPr>
              <a:t>28% CAGR</a:t>
            </a:r>
          </a:p>
          <a:p>
            <a:r>
              <a:rPr lang="en-US" dirty="0">
                <a:solidFill>
                  <a:schemeClr val="bg1"/>
                </a:solidFill>
                <a:latin typeface="Trebuchet MS" panose="020B0703020202090204" pitchFamily="34" charset="0"/>
              </a:rPr>
              <a:t>(2019 – 2027)</a:t>
            </a:r>
          </a:p>
        </p:txBody>
      </p:sp>
    </p:spTree>
    <p:extLst>
      <p:ext uri="{BB962C8B-B14F-4D97-AF65-F5344CB8AC3E}">
        <p14:creationId xmlns:p14="http://schemas.microsoft.com/office/powerpoint/2010/main" val="375336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182" y="365201"/>
            <a:ext cx="1230741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30" dirty="0"/>
              <a:t>Hype?</a:t>
            </a:r>
            <a:endParaRPr spc="-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9B043-7AB0-1B25-574B-6929D2452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4" b="-1004"/>
          <a:stretch/>
        </p:blipFill>
        <p:spPr>
          <a:xfrm>
            <a:off x="3807500" y="1371600"/>
            <a:ext cx="6954439" cy="30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endPos="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C711B4-7C07-0D8E-8530-1EC553E1F2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" b="-151"/>
          <a:stretch/>
        </p:blipFill>
        <p:spPr>
          <a:xfrm>
            <a:off x="3837980" y="4582616"/>
            <a:ext cx="6954439" cy="3069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endPos="0" dist="5000" dir="5400000" sy="-100000" algn="bl" rotWithShape="0"/>
          </a:effectLst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BB0A9024-6531-F7A3-7D93-A960A907E398}"/>
              </a:ext>
            </a:extLst>
          </p:cNvPr>
          <p:cNvSpPr txBox="1">
            <a:spLocks/>
          </p:cNvSpPr>
          <p:nvPr/>
        </p:nvSpPr>
        <p:spPr>
          <a:xfrm>
            <a:off x="494182" y="381000"/>
            <a:ext cx="1230741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rgbClr val="EFEFEF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pc="-130" dirty="0"/>
              <a:t>Hype? Increasing Cost Pressure for Consumers</a:t>
            </a:r>
            <a:endParaRPr lang="en-US" spc="-100" dirty="0"/>
          </a:p>
        </p:txBody>
      </p:sp>
    </p:spTree>
    <p:extLst>
      <p:ext uri="{BB962C8B-B14F-4D97-AF65-F5344CB8AC3E}">
        <p14:creationId xmlns:p14="http://schemas.microsoft.com/office/powerpoint/2010/main" val="301955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12424</TotalTime>
  <Words>730</Words>
  <Application>Microsoft Macintosh PowerPoint</Application>
  <PresentationFormat>Custom</PresentationFormat>
  <Paragraphs>166</Paragraphs>
  <Slides>35</Slides>
  <Notes>7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Arial MT</vt:lpstr>
      <vt:lpstr>Calibri</vt:lpstr>
      <vt:lpstr>Noto Sans</vt:lpstr>
      <vt:lpstr>Segoe UI</vt:lpstr>
      <vt:lpstr>Trebuchet MS</vt:lpstr>
      <vt:lpstr>Wingdings</vt:lpstr>
      <vt:lpstr>Office Theme</vt:lpstr>
      <vt:lpstr>PowerPoint Presentation</vt:lpstr>
      <vt:lpstr>On a per-vehicle level, connectivity could deliver up to $310 in revenue and $180 in cost savings per year, on average, in 2030.</vt:lpstr>
      <vt:lpstr>PowerPoint Presentation</vt:lpstr>
      <vt:lpstr>PowerPoint Presentation</vt:lpstr>
      <vt:lpstr>PowerPoint Presentation</vt:lpstr>
      <vt:lpstr>PowerPoint Presentation</vt:lpstr>
      <vt:lpstr>Predictive Maintenance Market</vt:lpstr>
      <vt:lpstr>Predictive Maintenance Market</vt:lpstr>
      <vt:lpstr>Hype?</vt:lpstr>
      <vt:lpstr>Electrical Vehicles will triple in EU in next 3 years </vt:lpstr>
      <vt:lpstr>Total Cost of Ownership</vt:lpstr>
      <vt:lpstr>Vehicle downtime cost range between  $488 to $760 on average</vt:lpstr>
      <vt:lpstr>PowerPoint Presentation</vt:lpstr>
      <vt:lpstr>Smart product need</vt:lpstr>
      <vt:lpstr>Smart product solution</vt:lpstr>
      <vt:lpstr>PowerPoint Presentation</vt:lpstr>
      <vt:lpstr>Maintenance: Corrective  versus preventative</vt:lpstr>
      <vt:lpstr>Predictive maintenance in principle</vt:lpstr>
      <vt:lpstr>PowerPoint Presentation</vt:lpstr>
      <vt:lpstr>Smart product solution architecture ICE battery</vt:lpstr>
      <vt:lpstr>Smart product processing ICE battery</vt:lpstr>
      <vt:lpstr>Model performance ICE battery</vt:lpstr>
      <vt:lpstr>Predictive maintenance ICE battery interpretation</vt:lpstr>
      <vt:lpstr>PowerPoint Presentation</vt:lpstr>
      <vt:lpstr>Smart product need</vt:lpstr>
      <vt:lpstr>Smart product solution</vt:lpstr>
      <vt:lpstr>PowerPoint Presentation</vt:lpstr>
      <vt:lpstr>Maintenance: Corrective  versus preventative</vt:lpstr>
      <vt:lpstr>Predictive maintenance in principle</vt:lpstr>
      <vt:lpstr>PowerPoint Presentation</vt:lpstr>
      <vt:lpstr>Descriptive performance EV battery Nissan Leaf</vt:lpstr>
      <vt:lpstr>Descriptive EV battery Nissan Leaf 2013</vt:lpstr>
      <vt:lpstr>PowerPoint Presentation</vt:lpstr>
      <vt:lpstr>Contact</vt:lpstr>
      <vt:lpstr>Thank you!</vt:lpstr>
    </vt:vector>
  </TitlesOfParts>
  <Manager>Markus Meyer</Manager>
  <Company>Publicis Sapient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Fleet Preventative Maintenance</dc:title>
  <dc:subject>Transition of Vehicle Fleets from ICE to EV</dc:subject>
  <dc:creator>David, Gunnar</dc:creator>
  <cp:keywords>PUBLICIS SAPIENT IRONHACK CAPSTONE</cp:keywords>
  <dc:description/>
  <cp:lastModifiedBy>#GUNNAR DAVID#</cp:lastModifiedBy>
  <cp:revision>6</cp:revision>
  <dcterms:created xsi:type="dcterms:W3CDTF">2022-09-27T12:47:55Z</dcterms:created>
  <dcterms:modified xsi:type="dcterms:W3CDTF">2022-10-18T16:25:44Z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2019-12-04T10:00:00Z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2022-09-27T10:00:00Z</vt:filetime>
  </property>
  <property fmtid="{D5CDD505-2E9C-101B-9397-08002B2CF9AE}" pid="5" name="Producer">
    <vt:lpwstr>Microsoft® PowerPoint® 2019</vt:lpwstr>
  </property>
</Properties>
</file>